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61"/>
  </p:notesMasterIdLst>
  <p:sldIdLst>
    <p:sldId id="256" r:id="rId4"/>
    <p:sldId id="367" r:id="rId5"/>
    <p:sldId id="299" r:id="rId6"/>
    <p:sldId id="300" r:id="rId7"/>
    <p:sldId id="368" r:id="rId8"/>
    <p:sldId id="369" r:id="rId9"/>
    <p:sldId id="301" r:id="rId10"/>
    <p:sldId id="312" r:id="rId11"/>
    <p:sldId id="313" r:id="rId12"/>
    <p:sldId id="302" r:id="rId13"/>
    <p:sldId id="303" r:id="rId14"/>
    <p:sldId id="316" r:id="rId15"/>
    <p:sldId id="318" r:id="rId16"/>
    <p:sldId id="317" r:id="rId17"/>
    <p:sldId id="319" r:id="rId18"/>
    <p:sldId id="321" r:id="rId19"/>
    <p:sldId id="322" r:id="rId20"/>
    <p:sldId id="323" r:id="rId21"/>
    <p:sldId id="343" r:id="rId22"/>
    <p:sldId id="344" r:id="rId23"/>
    <p:sldId id="345" r:id="rId24"/>
    <p:sldId id="346" r:id="rId25"/>
    <p:sldId id="347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59" r:id="rId38"/>
    <p:sldId id="360" r:id="rId39"/>
    <p:sldId id="366" r:id="rId40"/>
    <p:sldId id="361" r:id="rId41"/>
    <p:sldId id="362" r:id="rId42"/>
    <p:sldId id="306" r:id="rId43"/>
    <p:sldId id="307" r:id="rId44"/>
    <p:sldId id="330" r:id="rId45"/>
    <p:sldId id="326" r:id="rId46"/>
    <p:sldId id="333" r:id="rId47"/>
    <p:sldId id="329" r:id="rId48"/>
    <p:sldId id="338" r:id="rId49"/>
    <p:sldId id="372" r:id="rId50"/>
    <p:sldId id="308" r:id="rId51"/>
    <p:sldId id="309" r:id="rId52"/>
    <p:sldId id="310" r:id="rId53"/>
    <p:sldId id="311" r:id="rId54"/>
    <p:sldId id="335" r:id="rId55"/>
    <p:sldId id="336" r:id="rId56"/>
    <p:sldId id="340" r:id="rId57"/>
    <p:sldId id="341" r:id="rId58"/>
    <p:sldId id="370" r:id="rId59"/>
    <p:sldId id="364" r:id="rId60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  <a:srgbClr val="FFFFB3"/>
    <a:srgbClr val="B3B3FF"/>
    <a:srgbClr val="B3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17" autoAdjust="0"/>
    <p:restoredTop sz="93631"/>
  </p:normalViewPr>
  <p:slideViewPr>
    <p:cSldViewPr snapToGrid="0" snapToObjects="1">
      <p:cViewPr varScale="1">
        <p:scale>
          <a:sx n="116" d="100"/>
          <a:sy n="116" d="100"/>
        </p:scale>
        <p:origin x="208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theme" Target="theme/theme1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15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‹#›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0.png"/><Relationship Id="rId2" Type="http://schemas.openxmlformats.org/officeDocument/2006/relationships/image" Target="../media/image19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1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?view=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hh-kliwes.de/" TargetMode="External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6BA0AF-ECBB-4C02-8815-CBC5C064D214}"/>
              </a:ext>
            </a:extLst>
          </p:cNvPr>
          <p:cNvSpPr txBox="1"/>
          <p:nvPr/>
        </p:nvSpPr>
        <p:spPr>
          <a:xfrm>
            <a:off x="7256864" y="5850591"/>
            <a:ext cx="330136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8 Karte der Hydrotope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825FFFB2-66E3-4D1C-BBB9-39E1E0B120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9051048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0A710B53-1560-4B49-AFA1-FD7665AAE78E}"/>
              </a:ext>
            </a:extLst>
          </p:cNvPr>
          <p:cNvSpPr/>
          <p:nvPr/>
        </p:nvSpPr>
        <p:spPr>
          <a:xfrm rot="10800000">
            <a:off x="8598561" y="1569543"/>
            <a:ext cx="452487" cy="268194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BD9EFE-9E01-46E9-84A3-42DE0448FBD6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9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24689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5D180A98-7C48-4D2B-911B-3B9389C728B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10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086" y="3046841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2A9CBCD-AA43-495D-AC6C-10318FC0ABD1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2E6E9E38-0314-45D7-8586-693392D440FE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11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21042726-784B-4F48-B454-6FE46E102843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12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86A9A0DE-E567-462D-8E72-DD12F300EDE9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13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C1F5B61B-B074-44B5-B8B5-A8BBCCC78FF4}"/>
              </a:ext>
            </a:extLst>
          </p:cNvPr>
          <p:cNvSpPr txBox="1"/>
          <p:nvPr/>
        </p:nvSpPr>
        <p:spPr>
          <a:xfrm>
            <a:off x="6947880" y="5755666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14 Konzeptionelle Darstellung der Speicherkomponenten im </a:t>
            </a:r>
            <a:r>
              <a:rPr lang="de-DE" sz="1200" dirty="0" err="1">
                <a:solidFill>
                  <a:schemeClr val="tx2"/>
                </a:solidFill>
              </a:rPr>
              <a:t>Hydrotop</a:t>
            </a:r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 idx="4294967295"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</a:p>
        </p:txBody>
      </p:sp>
    </p:spTree>
    <p:extLst>
      <p:ext uri="{BB962C8B-B14F-4D97-AF65-F5344CB8AC3E}">
        <p14:creationId xmlns:p14="http://schemas.microsoft.com/office/powerpoint/2010/main" val="3498676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857782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12" name="Grafik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701" y="1151775"/>
            <a:ext cx="8705936" cy="456634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EF508669-8D6D-D145-B68D-91BBAEC41582}"/>
              </a:ext>
            </a:extLst>
          </p:cNvPr>
          <p:cNvSpPr txBox="1"/>
          <p:nvPr/>
        </p:nvSpPr>
        <p:spPr>
          <a:xfrm>
            <a:off x="615549" y="5842819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15 Übersicht für die Sensitivitätsanalyse und Kalibrierung</a:t>
            </a:r>
          </a:p>
        </p:txBody>
      </p:sp>
    </p:spTree>
    <p:extLst>
      <p:ext uri="{BB962C8B-B14F-4D97-AF65-F5344CB8AC3E}">
        <p14:creationId xmlns:p14="http://schemas.microsoft.com/office/powerpoint/2010/main" val="41540140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Ansicht</a:t>
            </a:r>
            <a:endParaRPr lang="de-DE" sz="20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026065"/>
            <a:ext cx="10236545" cy="506439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D0F457CC-9F51-8849-94CB-8950BCC46D2B}"/>
              </a:ext>
            </a:extLst>
          </p:cNvPr>
          <p:cNvSpPr txBox="1"/>
          <p:nvPr/>
        </p:nvSpPr>
        <p:spPr>
          <a:xfrm>
            <a:off x="1155376" y="5813462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16 Wöchentliche Durchflüsse mit geplanten Zeiträumen</a:t>
            </a:r>
          </a:p>
        </p:txBody>
      </p:sp>
    </p:spTree>
    <p:extLst>
      <p:ext uri="{BB962C8B-B14F-4D97-AF65-F5344CB8AC3E}">
        <p14:creationId xmlns:p14="http://schemas.microsoft.com/office/powerpoint/2010/main" val="40439982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Modelllaufstellungen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Kalibrierung mit DDS-Verfahren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Sensitivitätsanalyse mit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Probenahmen im Parametern Bereich (Darstellung)</a:t>
            </a:r>
          </a:p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	-- </a:t>
            </a: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800100" lvl="1" indent="-342900">
              <a:buFont typeface="Symbol" panose="05050102010706020507" pitchFamily="18" charset="2"/>
              <a:buChar char="-"/>
            </a:pP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874800" y="2592870"/>
            <a:ext cx="9100473" cy="3445005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674414" y="4076845"/>
            <a:ext cx="3445005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1 Modell Stellungen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553651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022"/>
          <a:stretch/>
        </p:blipFill>
        <p:spPr>
          <a:xfrm>
            <a:off x="874800" y="1295929"/>
            <a:ext cx="10577520" cy="1239446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Rechteck 2"/>
          <p:cNvSpPr/>
          <p:nvPr/>
        </p:nvSpPr>
        <p:spPr>
          <a:xfrm>
            <a:off x="9937391" y="1274608"/>
            <a:ext cx="1528784" cy="12746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aphicFrame>
        <p:nvGraphicFramePr>
          <p:cNvPr id="4" name="Tabelle 3"/>
          <p:cNvGraphicFramePr>
            <a:graphicFrameLocks noGrp="1"/>
          </p:cNvGraphicFramePr>
          <p:nvPr/>
        </p:nvGraphicFramePr>
        <p:xfrm>
          <a:off x="874800" y="2707554"/>
          <a:ext cx="10591374" cy="33375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3465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9580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2244924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285534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25521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97828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Pflantzenparametern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Landnutzparametern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0,895555</a:t>
                      </a:r>
                      <a:endParaRPr lang="de-DE" sz="1600" b="1" i="0" u="none" strike="noStrike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SAI_HT_RATIO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0,644889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1,986368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0,694404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1,165228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MIN_MELT_FACTOR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3,248343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0,686365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MAX_SNOW_CAPACITY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1,289834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HBV_MELT_FOR_CORR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0,98563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9,721942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0,006612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REFREEZE_FACTOR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0,084683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0,541675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SNOW_ICEPT_FACT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0,005178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HBV_MELT_ASP_CORR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0,794154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117,592564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RAIN_ICEPT_PCT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0,936858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0,108945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SNOW_ICEPT_PCT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0,788624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9,237708</a:t>
                      </a:r>
                      <a:endParaRPr lang="de-DE" sz="1600" b="0" i="0" u="none" strike="noStrike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de-DE" sz="160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10047423" y="4137806"/>
            <a:ext cx="3337560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2 Kalibriete Parametern nach 1. Kalibrierung C1  </a:t>
            </a:r>
          </a:p>
        </p:txBody>
      </p:sp>
    </p:spTree>
    <p:extLst>
      <p:ext uri="{BB962C8B-B14F-4D97-AF65-F5344CB8AC3E}">
        <p14:creationId xmlns:p14="http://schemas.microsoft.com/office/powerpoint/2010/main" val="1786905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1. Kalibrierung Vergleich C1-Simulation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06129"/>
            <a:ext cx="9998821" cy="4999409"/>
          </a:xfrm>
          <a:prstGeom prst="rect">
            <a:avLst/>
          </a:prstGeom>
        </p:spPr>
      </p:pic>
      <p:sp>
        <p:nvSpPr>
          <p:cNvPr id="7" name="Ellipse 6"/>
          <p:cNvSpPr/>
          <p:nvPr/>
        </p:nvSpPr>
        <p:spPr>
          <a:xfrm>
            <a:off x="1195443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45225" y="2195952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17 Vergleichung der Simulation bei C1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9076736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 b="43288"/>
          <a:stretch/>
        </p:blipFill>
        <p:spPr>
          <a:xfrm>
            <a:off x="874800" y="1462571"/>
            <a:ext cx="9100473" cy="1953730"/>
          </a:xfrm>
          <a:prstGeom prst="rect">
            <a:avLst/>
          </a:prstGeom>
        </p:spPr>
      </p:pic>
      <p:cxnSp>
        <p:nvCxnSpPr>
          <p:cNvPr id="3" name="Gerader Verbinder 2"/>
          <p:cNvCxnSpPr/>
          <p:nvPr/>
        </p:nvCxnSpPr>
        <p:spPr>
          <a:xfrm>
            <a:off x="749300" y="23368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PlaceHolder 1"/>
          <p:cNvSpPr txBox="1">
            <a:spLocks/>
          </p:cNvSpPr>
          <p:nvPr/>
        </p:nvSpPr>
        <p:spPr>
          <a:xfrm>
            <a:off x="874800" y="4003964"/>
            <a:ext cx="9391418" cy="186039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20 Probenahmen im Parametern Bereich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endParaRPr lang="de-DE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>
                <a:solidFill>
                  <a:schemeClr val="tx2"/>
                </a:solidFill>
                <a:latin typeface="Open Sans"/>
              </a:rPr>
              <a:t>Visualisierung mit durchschnittliche Abflüsse und NSE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endParaRPr lang="de-DE" sz="100" spc="-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E7316933-4087-8E4B-8B71-B44E62C50E70}"/>
              </a:ext>
            </a:extLst>
          </p:cNvPr>
          <p:cNvSpPr txBox="1"/>
          <p:nvPr/>
        </p:nvSpPr>
        <p:spPr>
          <a:xfrm>
            <a:off x="874800" y="3433133"/>
            <a:ext cx="54642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Tab. 3 Modell Stellungen von Kalibrierung und </a:t>
            </a:r>
            <a:r>
              <a:rPr lang="de-DE" sz="1200" dirty="0" err="1">
                <a:solidFill>
                  <a:schemeClr val="tx2"/>
                </a:solidFill>
              </a:rPr>
              <a:t>Sensitivitütanalyse</a:t>
            </a:r>
            <a:r>
              <a:rPr lang="de-DE" sz="1200" dirty="0">
                <a:solidFill>
                  <a:schemeClr val="tx2"/>
                </a:solidFill>
              </a:rPr>
              <a:t> </a:t>
            </a:r>
          </a:p>
          <a:p>
            <a:endParaRPr lang="de-DE" sz="12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81630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Sensitivitätsanalyse von Bodenparametern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cxnSp>
        <p:nvCxnSpPr>
          <p:cNvPr id="4" name="Gerade Verbindung mit Pfeil 3"/>
          <p:cNvCxnSpPr/>
          <p:nvPr/>
        </p:nvCxnSpPr>
        <p:spPr>
          <a:xfrm flipH="1">
            <a:off x="10464800" y="2497124"/>
            <a:ext cx="711200" cy="304800"/>
          </a:xfrm>
          <a:prstGeom prst="straightConnector1">
            <a:avLst/>
          </a:prstGeom>
          <a:ln w="57150"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 Verbindung mit Pfeil 7"/>
          <p:cNvCxnSpPr/>
          <p:nvPr/>
        </p:nvCxnSpPr>
        <p:spPr>
          <a:xfrm flipH="1">
            <a:off x="10056900" y="2915416"/>
            <a:ext cx="876300" cy="154015"/>
          </a:xfrm>
          <a:prstGeom prst="straightConnector1">
            <a:avLst/>
          </a:prstGeom>
          <a:ln w="57150">
            <a:solidFill>
              <a:srgbClr val="FF98D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mit Pfeil 9"/>
          <p:cNvCxnSpPr/>
          <p:nvPr/>
        </p:nvCxnSpPr>
        <p:spPr>
          <a:xfrm flipH="1" flipV="1">
            <a:off x="10507000" y="3767932"/>
            <a:ext cx="770600" cy="113492"/>
          </a:xfrm>
          <a:prstGeom prst="straightConnector1">
            <a:avLst/>
          </a:prstGeom>
          <a:ln w="5715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mit Pfeil 10"/>
          <p:cNvCxnSpPr/>
          <p:nvPr/>
        </p:nvCxnSpPr>
        <p:spPr>
          <a:xfrm flipH="1" flipV="1">
            <a:off x="10659400" y="3995319"/>
            <a:ext cx="723900" cy="26770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/>
          <p:cNvCxnSpPr/>
          <p:nvPr/>
        </p:nvCxnSpPr>
        <p:spPr>
          <a:xfrm>
            <a:off x="1705900" y="1201719"/>
            <a:ext cx="0" cy="5965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773718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18 Verteilung von NSE und Durchfluss unter dem Bereich  jedes Boden-Parameters</a:t>
            </a:r>
          </a:p>
        </p:txBody>
      </p:sp>
    </p:spTree>
    <p:extLst>
      <p:ext uri="{BB962C8B-B14F-4D97-AF65-F5344CB8AC3E}">
        <p14:creationId xmlns:p14="http://schemas.microsoft.com/office/powerpoint/2010/main" val="2081654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Sensitivitätsindex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PlaceHolder 1"/>
              <p:cNvSpPr txBox="1">
                <a:spLocks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d>
                            <m:dPr>
                              <m:begChr m:val="|"/>
                              <m:endChr m:val="|"/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𝑃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de-DE" sz="2800" i="1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𝑂</m:t>
                                  </m:r>
                                </m:e>
                                <m:sub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𝑀</m:t>
                                  </m:r>
                                  <m:r>
                                    <a:rPr lang="en-US" sz="2800" spc="-1">
                                      <a:solidFill>
                                        <a:schemeClr val="tx2"/>
                                      </a:solidFill>
                                      <a:latin typeface="Cambria Math" panose="02040503050406030204" pitchFamily="18" charset="0"/>
                                    </a:rPr>
                                    <m:t>10</m:t>
                                  </m:r>
                                </m:sub>
                              </m:sSub>
                            </m:e>
                          </m:d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Erhöhung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𝑀</m:t>
                        </m:r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10%iger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Verminderung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des Eingabeparameters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Modellergebnis mit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Basiswert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 des 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Eingabeparameters</a:t>
                </a: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endParaRPr lang="en-US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(De 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Roo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1993)</a:t>
                </a:r>
              </a:p>
            </p:txBody>
          </p:sp>
        </mc:Choice>
        <mc:Fallback xmlns="">
          <p:sp>
            <p:nvSpPr>
              <p:cNvPr id="7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4800" y="1260566"/>
                <a:ext cx="3336982" cy="4807725"/>
              </a:xfrm>
              <a:prstGeom prst="rect">
                <a:avLst/>
              </a:prstGeom>
              <a:blipFill>
                <a:blip r:embed="rId2"/>
                <a:stretch>
                  <a:fillRect l="-4753" r="-1828" b="-4315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PlaceHolder 1"/>
              <p:cNvSpPr txBox="1">
                <a:spLocks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b>
                      </m:sSub>
                      <m:r>
                        <a:rPr lang="en-US" sz="28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8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𝑂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m:rPr>
                              <m:lit/>
                            </m:rPr>
                            <a:rPr lang="en-US" sz="28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/</m:t>
                          </m:r>
                          <m:sSub>
                            <m:sSubPr>
                              <m:ctrlPr>
                                <a:rPr lang="de-DE" sz="28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𝐼</m:t>
                              </m:r>
                            </m:e>
                            <m:sub>
                              <m:r>
                                <a:rPr lang="en-US" sz="28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Modellausgabe bei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𝑂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kleinster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</a:t>
                </a:r>
                <a:r>
                  <a:rPr lang="de-DE" sz="2000" b="1" spc="-1" dirty="0">
                    <a:solidFill>
                      <a:schemeClr val="tx2"/>
                    </a:solidFill>
                    <a:latin typeface="Open Sans"/>
                  </a:rPr>
                  <a:t>größter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Parameterwert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12</m:t>
                        </m:r>
                      </m:sub>
                    </m:sSub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Mittelwert von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und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(</a:t>
                </a:r>
                <a:r>
                  <a:rPr lang="de-DE" sz="2000" spc="-1" dirty="0" err="1">
                    <a:solidFill>
                      <a:schemeClr val="tx2"/>
                    </a:solidFill>
                    <a:latin typeface="Open Sans"/>
                  </a:rPr>
                  <a:t>Nearing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et al. 1997)</a:t>
                </a:r>
              </a:p>
            </p:txBody>
          </p:sp>
        </mc:Choice>
        <mc:Fallback xmlns="">
          <p:sp>
            <p:nvSpPr>
              <p:cNvPr id="8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069" y="1260566"/>
                <a:ext cx="3138786" cy="4807725"/>
              </a:xfrm>
              <a:prstGeom prst="rect">
                <a:avLst/>
              </a:prstGeom>
              <a:blipFill>
                <a:blip r:embed="rId3"/>
                <a:stretch>
                  <a:fillRect l="-5049" r="-6019" b="-406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PlaceHolder 1"/>
              <p:cNvSpPr txBox="1">
                <a:spLocks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noFill/>
              <a:ln w="0">
                <a:noFill/>
              </a:ln>
            </p:spPr>
            <p:txBody>
              <a:bodyPr lIns="0" tIns="0" rIns="0" bIns="0" anchor="t">
                <a:noAutofit/>
              </a:bodyPr>
              <a:lstStyle>
                <a:lvl1pPr algn="l" defTabSz="9144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400" kern="1200">
                    <a:solidFill>
                      <a:schemeClr val="tx1"/>
                    </a:solidFill>
                    <a:latin typeface="+mj-lt"/>
                    <a:ea typeface="+mj-ea"/>
                    <a:cs typeface="+mj-cs"/>
                  </a:defRPr>
                </a:lvl1pPr>
              </a:lstStyle>
              <a:p>
                <a:pPr>
                  <a:lnSpc>
                    <a:spcPct val="10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600" spc="-1" smtClean="0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sSub>
                        <m:sSub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𝑁𝑆𝐸</m:t>
                          </m:r>
                        </m:sub>
                      </m:sSub>
                      <m:r>
                        <a:rPr lang="en-US" sz="2600" spc="-1">
                          <a:solidFill>
                            <a:schemeClr val="tx2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de-DE" sz="2600" i="1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de-DE" sz="2600" b="0" i="0" spc="-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100</m:t>
                              </m:r>
                            </m:sub>
                          </m:sSub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33</m:t>
                              </m:r>
                            </m:sub>
                          </m:sSub>
                        </m:num>
                        <m:den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1−</m:t>
                          </m:r>
                          <m:r>
                            <a:rPr lang="en-US" sz="2600" spc="-1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  <m:t>𝑁𝑆</m:t>
                          </m:r>
                          <m:sSub>
                            <m:sSubPr>
                              <m:ctrlPr>
                                <a:rPr lang="de-DE" sz="2600" i="1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e>
                            <m:sub>
                              <m:r>
                                <a:rPr lang="en-US" sz="2600" spc="-1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55</m:t>
                              </m:r>
                            </m:sub>
                          </m:sSub>
                        </m:den>
                      </m:f>
                    </m:oMath>
                  </m:oMathPara>
                </a14:m>
                <a:endParaRPr lang="de-DE" sz="2600" spc="-1" dirty="0">
                  <a:solidFill>
                    <a:schemeClr val="tx2"/>
                  </a:solidFill>
                  <a:latin typeface="Open Sans"/>
                </a:endParaRPr>
              </a:p>
              <a:p>
                <a:pPr>
                  <a:lnSpc>
                    <a:spcPct val="100000"/>
                  </a:lnSpc>
                </a:pP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de-DE" sz="2000" b="0" i="0" spc="-1" smtClean="0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 = Maximale (</a:t>
                </a:r>
                <a:r>
                  <a:rPr lang="de-DE" sz="2000" b="1" spc="-1" dirty="0">
                    <a:solidFill>
                      <a:schemeClr val="accent6"/>
                    </a:solidFill>
                    <a:latin typeface="Open Sans"/>
                  </a:rPr>
                  <a:t>am besten</a:t>
                </a:r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) NSE </a:t>
                </a:r>
              </a:p>
              <a:p>
                <a:pPr marL="342900" indent="-342900">
                  <a:lnSpc>
                    <a:spcPct val="100000"/>
                  </a:lnSpc>
                  <a:buFont typeface="Symbol" panose="05050102010706020507" pitchFamily="18" charset="2"/>
                  <a:buChar char="-"/>
                </a:pP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33</m:t>
                        </m:r>
                      </m:sub>
                    </m:sSub>
                  </m:oMath>
                </a14:m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, </a:t>
                </a:r>
                <a14:m>
                  <m:oMath xmlns:m="http://schemas.openxmlformats.org/officeDocument/2006/math">
                    <m:r>
                      <a:rPr lang="en-US" sz="2000" spc="-1">
                        <a:solidFill>
                          <a:schemeClr val="tx2"/>
                        </a:solidFill>
                        <a:latin typeface="Cambria Math" panose="02040503050406030204" pitchFamily="18" charset="0"/>
                      </a:rPr>
                      <m:t>𝑁𝑆</m:t>
                    </m:r>
                    <m:sSub>
                      <m:sSubPr>
                        <m:ctrlPr>
                          <a:rPr lang="de-DE" sz="2000" i="1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sz="2000" spc="-1">
                            <a:solidFill>
                              <a:schemeClr val="tx2"/>
                            </a:solidFill>
                            <a:latin typeface="Cambria Math" panose="02040503050406030204" pitchFamily="18" charset="0"/>
                          </a:rPr>
                          <m:t>55</m:t>
                        </m:r>
                      </m:sub>
                    </m:sSub>
                  </m:oMath>
                </a14:m>
                <a:r>
                  <a:rPr lang="de-DE" sz="2000" spc="-1" dirty="0">
                    <a:solidFill>
                      <a:schemeClr val="tx2"/>
                    </a:solidFill>
                    <a:latin typeface="Open Sans"/>
                  </a:rPr>
                  <a:t>= 33%, 55% Quantils von geordneter </a:t>
                </a:r>
                <a:r>
                  <a:rPr lang="en-US" sz="2000" spc="-1" dirty="0">
                    <a:solidFill>
                      <a:schemeClr val="tx2"/>
                    </a:solidFill>
                    <a:latin typeface="Open Sans"/>
                  </a:rPr>
                  <a:t>NSE-</a:t>
                </a:r>
                <a:r>
                  <a:rPr lang="en-US" sz="2000" spc="-1" dirty="0" err="1">
                    <a:solidFill>
                      <a:schemeClr val="tx2"/>
                    </a:solidFill>
                    <a:latin typeface="Open Sans"/>
                  </a:rPr>
                  <a:t>Reihe</a:t>
                </a:r>
                <a:endParaRPr lang="de-DE" sz="2000" spc="-1" dirty="0">
                  <a:solidFill>
                    <a:schemeClr val="tx2"/>
                  </a:solidFill>
                  <a:latin typeface="Open Sans"/>
                </a:endParaRPr>
              </a:p>
            </p:txBody>
          </p:sp>
        </mc:Choice>
        <mc:Fallback xmlns="">
          <p:sp>
            <p:nvSpPr>
              <p:cNvPr id="9" name="PlaceHolder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17142" y="1260566"/>
                <a:ext cx="3679114" cy="2715689"/>
              </a:xfrm>
              <a:prstGeom prst="rect">
                <a:avLst/>
              </a:prstGeom>
              <a:blipFill>
                <a:blip r:embed="rId4"/>
                <a:stretch>
                  <a:fillRect l="-4312" b="-2921"/>
                </a:stretch>
              </a:blipFill>
              <a:ln w="0">
                <a:noFill/>
              </a:ln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PlaceHolder 1"/>
          <p:cNvSpPr txBox="1">
            <a:spLocks/>
          </p:cNvSpPr>
          <p:nvPr/>
        </p:nvSpPr>
        <p:spPr>
          <a:xfrm>
            <a:off x="7917142" y="4184073"/>
            <a:ext cx="3535178" cy="192578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Modellausgabe ?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000" spc="-1" dirty="0" err="1">
                <a:solidFill>
                  <a:schemeClr val="tx2"/>
                </a:solidFill>
                <a:latin typeface="Open Sans"/>
              </a:rPr>
              <a:t>Zustandvariabel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(Bodenfeuchte, Verdunstung) 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spc="-1" dirty="0" err="1">
                <a:solidFill>
                  <a:schemeClr val="tx2"/>
                </a:solidFill>
                <a:latin typeface="Open Sans"/>
              </a:rPr>
              <a:t>Abfluss</a:t>
            </a:r>
            <a:endParaRPr lang="en-US" sz="2000" spc="-1" dirty="0">
              <a:solidFill>
                <a:schemeClr val="tx2"/>
              </a:solidFill>
              <a:latin typeface="Open Sans"/>
            </a:endParaRP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en-US" sz="2000" b="1" spc="-1" dirty="0" err="1">
                <a:solidFill>
                  <a:srgbClr val="00B050"/>
                </a:solidFill>
                <a:latin typeface="Open Sans"/>
              </a:rPr>
              <a:t>Gütekriterium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 (</a:t>
            </a:r>
            <a:r>
              <a:rPr lang="en-US" sz="2000" b="1" spc="-1" dirty="0">
                <a:solidFill>
                  <a:srgbClr val="00B050"/>
                </a:solidFill>
                <a:latin typeface="Open Sans"/>
              </a:rPr>
              <a:t>NSE</a:t>
            </a:r>
            <a:r>
              <a:rPr lang="en-US" sz="2000" spc="-1" dirty="0">
                <a:solidFill>
                  <a:schemeClr val="tx2"/>
                </a:solidFill>
                <a:latin typeface="Open Sans"/>
              </a:rPr>
              <a:t>)</a:t>
            </a:r>
            <a:endParaRPr lang="de-DE" sz="2000" spc="-1" dirty="0">
              <a:solidFill>
                <a:schemeClr val="tx2"/>
              </a:solidFill>
              <a:latin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4251381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7485481"/>
              </p:ext>
            </p:extLst>
          </p:nvPr>
        </p:nvGraphicFramePr>
        <p:xfrm>
          <a:off x="874800" y="1483571"/>
          <a:ext cx="10591376" cy="429014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36700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92446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476683">
                <a:tc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Bodenparametern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SI_NSE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SI_Nearing_NSE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l"/>
                      <a:r>
                        <a:rPr lang="de-DE" sz="1800" b="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SI_Nearing_Q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sng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0,645511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-11,964552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0,31052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92D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0,668246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4,597371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-2,44628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98DD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SAT_WILT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0,576679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-0,169124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HBV_BETA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0,059557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-53,600258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-400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-7,641597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MAX_CAP_RISE_RATE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0,002678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0,000924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0,021714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00B0F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MAX_PERC_RATE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-39,932124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-298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-0,364575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sng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1,136438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-1,401055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-0,031297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-1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  <a:tr h="47668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4141154"/>
                  </a:ext>
                </a:extLst>
              </a:tr>
            </a:tbl>
          </a:graphicData>
        </a:graphic>
      </p:graphicFrame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32710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4 </a:t>
            </a:r>
            <a:r>
              <a:rPr lang="de-DE" sz="1400" spc="-1" dirty="0" err="1">
                <a:solidFill>
                  <a:schemeClr val="tx2"/>
                </a:solidFill>
                <a:latin typeface="Open Sans"/>
              </a:rPr>
              <a:t>Sensitivitätindex</a:t>
            </a:r>
            <a:r>
              <a:rPr lang="de-DE" sz="1400" spc="-1" dirty="0">
                <a:solidFill>
                  <a:schemeClr val="tx2"/>
                </a:solidFill>
                <a:latin typeface="Open Sans"/>
              </a:rPr>
              <a:t> jedes Parameters mit Methoden SI_NSE,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SI_Nearing_NSE</a:t>
            </a:r>
            <a:r>
              <a:rPr lang="de-DE" sz="1400" dirty="0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 und </a:t>
            </a:r>
            <a:r>
              <a:rPr lang="de-DE" sz="1400" dirty="0" err="1">
                <a:solidFill>
                  <a:schemeClr val="tx2">
                    <a:lumMod val="75000"/>
                  </a:schemeClr>
                </a:solidFill>
                <a:latin typeface="Open Sans" pitchFamily="2" charset="0"/>
                <a:ea typeface="Open Sans" pitchFamily="2" charset="0"/>
                <a:cs typeface="Open Sans" pitchFamily="2" charset="0"/>
              </a:rPr>
              <a:t>SI_Nearing_Q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07285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Landnutzparametern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1191" y="1051555"/>
            <a:ext cx="8229617" cy="4754890"/>
          </a:xfrm>
          <a:prstGeom prst="rect">
            <a:avLst/>
          </a:prstGeom>
        </p:spPr>
      </p:pic>
      <p:pic>
        <p:nvPicPr>
          <p:cNvPr id="4" name="Grafik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20 Verteilung von NSE und Durchfluss unter dem Bereich  jedes Landnutzparameters</a:t>
            </a:r>
          </a:p>
        </p:txBody>
      </p:sp>
    </p:spTree>
    <p:extLst>
      <p:ext uri="{BB962C8B-B14F-4D97-AF65-F5344CB8AC3E}">
        <p14:creationId xmlns:p14="http://schemas.microsoft.com/office/powerpoint/2010/main" val="32926315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1027080"/>
            <a:ext cx="9326819" cy="4816671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Erstellen eines Wasserhaushaltsmodells vom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Einzugegebiet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Kreischa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mit Raven zur ...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Hydrologische Beschreibung des EZGs für die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aktuelle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Situation</a:t>
            </a:r>
          </a:p>
          <a:p>
            <a:pPr marL="342900" indent="-342900">
              <a:lnSpc>
                <a:spcPct val="100000"/>
              </a:lnSpc>
              <a:spcBef>
                <a:spcPts val="1199"/>
              </a:spcBef>
              <a:buFont typeface="+mj-lt"/>
              <a:buAutoNum type="arabicPeriod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Abschätzung des Wasserhaushaltes unter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zukünftigen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Klimaszenarien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305E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FF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FF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rgbClr val="1F497D"/>
                </a:solidFill>
                <a:latin typeface="Open Sans"/>
              </a:rPr>
              <a:t>Sensitivitätsanalyse von </a:t>
            </a:r>
            <a:r>
              <a:rPr lang="de-DE" sz="2800" spc="-1" dirty="0" err="1">
                <a:solidFill>
                  <a:srgbClr val="1F497D"/>
                </a:solidFill>
                <a:latin typeface="Open Sans"/>
              </a:rPr>
              <a:t>Pflantzenparametern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201719"/>
            <a:ext cx="10058400" cy="4571999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803214"/>
            <a:ext cx="8298697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21 Verteilung von NSE und Durchfluss unter dem Bereich  jedes Parameters</a:t>
            </a:r>
          </a:p>
        </p:txBody>
      </p:sp>
    </p:spTree>
    <p:extLst>
      <p:ext uri="{BB962C8B-B14F-4D97-AF65-F5344CB8AC3E}">
        <p14:creationId xmlns:p14="http://schemas.microsoft.com/office/powerpoint/2010/main" val="42118332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1"/>
          <p:cNvSpPr txBox="1">
            <a:spLocks/>
          </p:cNvSpPr>
          <p:nvPr/>
        </p:nvSpPr>
        <p:spPr>
          <a:xfrm>
            <a:off x="874800" y="1260566"/>
            <a:ext cx="9391418" cy="1138333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sensitive Modell-Parametern mit </a:t>
            </a:r>
            <a:r>
              <a:rPr lang="de-DE" sz="2400" b="1" spc="-1" dirty="0">
                <a:solidFill>
                  <a:srgbClr val="00B050"/>
                </a:solidFill>
                <a:latin typeface="Open Sans"/>
              </a:rPr>
              <a:t>6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Bodenklassen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chemeClr val="tx2"/>
                </a:solidFill>
                <a:latin typeface="Open Sans"/>
              </a:rPr>
              <a:t>17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nicht sensitive Modell-Parametern</a:t>
            </a:r>
          </a:p>
          <a:p>
            <a:pPr marL="342900" indent="-342900">
              <a:lnSpc>
                <a:spcPct val="100000"/>
              </a:lnSpc>
              <a:buFont typeface="Symbol" panose="05050102010706020507" pitchFamily="18" charset="2"/>
              <a:buChar char="-"/>
            </a:pPr>
            <a:r>
              <a:rPr lang="de-DE" sz="2400" b="1" spc="-1" dirty="0">
                <a:solidFill>
                  <a:srgbClr val="FF0000"/>
                </a:solidFill>
                <a:latin typeface="Open Sans"/>
              </a:rPr>
              <a:t>3</a:t>
            </a:r>
            <a:r>
              <a:rPr lang="de-DE" sz="2000" spc="-1" dirty="0">
                <a:solidFill>
                  <a:schemeClr val="tx2"/>
                </a:solidFill>
                <a:latin typeface="Open Sans"/>
              </a:rPr>
              <a:t> zusätzliche Faktor-Parametern für </a:t>
            </a:r>
            <a:r>
              <a:rPr lang="de-DE" sz="2000" spc="-1" dirty="0">
                <a:solidFill>
                  <a:srgbClr val="FF0000"/>
                </a:solidFill>
                <a:latin typeface="Open Sans"/>
              </a:rPr>
              <a:t>Mächtigkeit</a:t>
            </a:r>
            <a:endParaRPr lang="de-DE" sz="100" spc="-1" dirty="0">
              <a:solidFill>
                <a:srgbClr val="FF0000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964"/>
          <a:stretch/>
        </p:blipFill>
        <p:spPr>
          <a:xfrm>
            <a:off x="779318" y="2395504"/>
            <a:ext cx="9100473" cy="3445005"/>
          </a:xfrm>
          <a:prstGeom prst="rect">
            <a:avLst/>
          </a:prstGeom>
        </p:spPr>
      </p:pic>
      <p:cxnSp>
        <p:nvCxnSpPr>
          <p:cNvPr id="5" name="Gerader Verbinder 4"/>
          <p:cNvCxnSpPr/>
          <p:nvPr/>
        </p:nvCxnSpPr>
        <p:spPr>
          <a:xfrm>
            <a:off x="779318" y="41021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Gerader Verbinder 7"/>
          <p:cNvCxnSpPr/>
          <p:nvPr/>
        </p:nvCxnSpPr>
        <p:spPr>
          <a:xfrm>
            <a:off x="779318" y="3403600"/>
            <a:ext cx="9486900" cy="0"/>
          </a:xfrm>
          <a:prstGeom prst="line">
            <a:avLst/>
          </a:prstGeom>
          <a:ln w="76200">
            <a:solidFill>
              <a:srgbClr val="FF0000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hteck 8"/>
          <p:cNvSpPr/>
          <p:nvPr/>
        </p:nvSpPr>
        <p:spPr>
          <a:xfrm>
            <a:off x="7060367" y="4348342"/>
            <a:ext cx="584617" cy="146447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TextBox 5">
            <a:extLst>
              <a:ext uri="{FF2B5EF4-FFF2-40B4-BE49-F238E27FC236}">
                <a16:creationId xmlns:a16="http://schemas.microsoft.com/office/drawing/2014/main" id="{EEAD46B4-BA5C-A84C-BCE9-8CBB25506B28}"/>
              </a:ext>
            </a:extLst>
          </p:cNvPr>
          <p:cNvSpPr txBox="1"/>
          <p:nvPr/>
        </p:nvSpPr>
        <p:spPr>
          <a:xfrm rot="16200000">
            <a:off x="8674414" y="4076845"/>
            <a:ext cx="3445005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5 Modell Stellungen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r>
              <a:rPr lang="de-DE" sz="1400" dirty="0">
                <a:solidFill>
                  <a:schemeClr val="tx2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59184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2. Kalibrierung 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8"/>
          </a:xfrm>
          <a:prstGeom prst="rect">
            <a:avLst/>
          </a:prstGeom>
        </p:spPr>
      </p:pic>
      <p:sp>
        <p:nvSpPr>
          <p:cNvPr id="4" name="Ellipse 3"/>
          <p:cNvSpPr/>
          <p:nvPr/>
        </p:nvSpPr>
        <p:spPr>
          <a:xfrm>
            <a:off x="1202199" y="3733800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5" name="Ellipse 4"/>
          <p:cNvSpPr/>
          <p:nvPr/>
        </p:nvSpPr>
        <p:spPr>
          <a:xfrm>
            <a:off x="4651981" y="2043549"/>
            <a:ext cx="1485900" cy="2235200"/>
          </a:xfrm>
          <a:prstGeom prst="ellipse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19 Vergleichung der Simulation bei C1, C2 und C3 mit Beobachtung zwischen 2004 und 2008</a:t>
            </a:r>
          </a:p>
        </p:txBody>
      </p:sp>
    </p:spTree>
    <p:extLst>
      <p:ext uri="{BB962C8B-B14F-4D97-AF65-F5344CB8AC3E}">
        <p14:creationId xmlns:p14="http://schemas.microsoft.com/office/powerpoint/2010/main" val="1660749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</a:t>
            </a:r>
            <a:r>
              <a:rPr lang="de-DE" sz="2800" spc="-1" dirty="0" err="1">
                <a:solidFill>
                  <a:schemeClr val="tx2"/>
                </a:solidFill>
                <a:latin typeface="Open Sans"/>
              </a:rPr>
              <a:t>Cx</a:t>
            </a:r>
            <a:r>
              <a:rPr lang="de-DE" sz="2800" spc="-1" dirty="0">
                <a:solidFill>
                  <a:schemeClr val="tx2"/>
                </a:solidFill>
                <a:latin typeface="Open Sans"/>
              </a:rPr>
              <a:t>-Simulation mit Beobachtung im Jahr 2004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7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20 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239558612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565564"/>
            <a:ext cx="10534658" cy="3431045"/>
          </a:xfrm>
          <a:prstGeom prst="rect">
            <a:avLst/>
          </a:prstGeom>
        </p:spPr>
      </p:pic>
      <p:sp>
        <p:nvSpPr>
          <p:cNvPr id="5" name="Rechteck 4"/>
          <p:cNvSpPr/>
          <p:nvPr/>
        </p:nvSpPr>
        <p:spPr>
          <a:xfrm>
            <a:off x="9919855" y="3514875"/>
            <a:ext cx="1472285" cy="148173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" name="PlaceHolder 1"/>
          <p:cNvSpPr txBox="1">
            <a:spLocks/>
          </p:cNvSpPr>
          <p:nvPr/>
        </p:nvSpPr>
        <p:spPr>
          <a:xfrm>
            <a:off x="874799" y="5584813"/>
            <a:ext cx="7479491" cy="491836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400" spc="-1" dirty="0">
                <a:solidFill>
                  <a:schemeClr val="tx2"/>
                </a:solidFill>
                <a:latin typeface="Open Sans"/>
              </a:rPr>
              <a:t>Kalibrierte Parametern-Satz aus C2</a:t>
            </a:r>
          </a:p>
        </p:txBody>
      </p:sp>
      <p:sp>
        <p:nvSpPr>
          <p:cNvPr id="3" name="Nach rechts gekrümmter Pfeil 2"/>
          <p:cNvSpPr/>
          <p:nvPr/>
        </p:nvSpPr>
        <p:spPr>
          <a:xfrm>
            <a:off x="162232" y="3768436"/>
            <a:ext cx="653685" cy="2130919"/>
          </a:xfrm>
          <a:prstGeom prst="curvedRightArrow">
            <a:avLst>
              <a:gd name="adj1" fmla="val 25000"/>
              <a:gd name="adj2" fmla="val 78655"/>
              <a:gd name="adj3" fmla="val 25000"/>
            </a:avLst>
          </a:prstGeom>
          <a:solidFill>
            <a:schemeClr val="tx2"/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7" name="Nach links gekrümmter Pfeil 6"/>
          <p:cNvSpPr/>
          <p:nvPr/>
        </p:nvSpPr>
        <p:spPr>
          <a:xfrm>
            <a:off x="11452320" y="2396835"/>
            <a:ext cx="582364" cy="1968687"/>
          </a:xfrm>
          <a:prstGeom prst="curvedLeftArrow">
            <a:avLst/>
          </a:prstGeom>
          <a:solidFill>
            <a:srgbClr val="FF0000"/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052184"/>
            <a:ext cx="8446181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6 Modell Stellungen und </a:t>
            </a:r>
            <a:r>
              <a:rPr lang="de-DE" sz="1400" dirty="0" err="1">
                <a:solidFill>
                  <a:schemeClr val="tx2"/>
                </a:solidFill>
              </a:rPr>
              <a:t>Gütekritrien</a:t>
            </a:r>
            <a:r>
              <a:rPr lang="de-DE" sz="1400" dirty="0">
                <a:solidFill>
                  <a:schemeClr val="tx2"/>
                </a:solidFill>
              </a:rPr>
              <a:t> der </a:t>
            </a:r>
            <a:r>
              <a:rPr lang="de-DE" sz="1400" dirty="0" err="1">
                <a:solidFill>
                  <a:schemeClr val="tx2"/>
                </a:solidFill>
              </a:rPr>
              <a:t>SImulation</a:t>
            </a:r>
            <a:r>
              <a:rPr lang="de-DE" sz="1400" dirty="0">
                <a:solidFill>
                  <a:schemeClr val="tx2"/>
                </a:solidFill>
              </a:rPr>
              <a:t> von Kalibrierung und </a:t>
            </a:r>
            <a:r>
              <a:rPr lang="de-DE" sz="1400" dirty="0" err="1">
                <a:solidFill>
                  <a:schemeClr val="tx2"/>
                </a:solidFill>
              </a:rPr>
              <a:t>Sensitivitütanalyse</a:t>
            </a:r>
            <a:endParaRPr lang="de-DE" sz="1400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4730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/>
      <p:bldP spid="3" grpId="0" animBg="1"/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4.1 Parametern Sensitivitätsanalyse und Kalibrierung 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Kalibrierte Parametern bei C2 und C3</a:t>
            </a: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4" name="Tabel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4760417"/>
              </p:ext>
            </p:extLst>
          </p:nvPr>
        </p:nvGraphicFramePr>
        <p:xfrm>
          <a:off x="874800" y="1595519"/>
          <a:ext cx="10591384" cy="369026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23923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013074402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514649793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323923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60217"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POROSITY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FIELD_CAPACITY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BASEFLOW_COEFF</a:t>
                      </a:r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l"/>
                      <a:endParaRPr lang="de-DE" sz="1800" b="0" dirty="0">
                        <a:solidFill>
                          <a:schemeClr val="tx2">
                            <a:lumMod val="75000"/>
                          </a:schemeClr>
                        </a:solidFill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800" b="0" dirty="0">
                          <a:solidFill>
                            <a:schemeClr val="tx2">
                              <a:lumMod val="75000"/>
                            </a:schemeClr>
                          </a:solidFill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Mächtigkeit-Faktor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49382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0,102768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0,100076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0,99566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0,015544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0,872879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0,981749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4,706877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3,450318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0,747117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0,250505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0,687251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0,925398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0,964958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0,989343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5,635506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1,830838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0,483003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0,564949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0,364534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0,76139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0,852413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0,71702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4,418742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1,118068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360300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0,854462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0,873911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0,148445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0,998552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0,080138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dirty="0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0,113543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010713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0,360777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0,363574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0,837325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0,97536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0,904997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0,584187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6788464"/>
                  </a:ext>
                </a:extLst>
              </a:tr>
              <a:tr h="511857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0,526367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>
                          <a:solidFill>
                            <a:schemeClr val="tx2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0,465144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0,019201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0,997553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3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0,059493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0,848259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de-DE" sz="1600" b="0" i="0" u="none" strike="noStrike" dirty="0">
                        <a:solidFill>
                          <a:schemeClr val="tx2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13999801"/>
                  </a:ext>
                </a:extLst>
              </a:tr>
            </a:tbl>
          </a:graphicData>
        </a:graphic>
      </p:graphicFrame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304931"/>
            <a:ext cx="682385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7 Kalibriete Parametern (Teil dazu) nach 2. Kalibrierung C2 und C3  </a:t>
            </a:r>
          </a:p>
        </p:txBody>
      </p:sp>
    </p:spTree>
    <p:extLst>
      <p:ext uri="{BB962C8B-B14F-4D97-AF65-F5344CB8AC3E}">
        <p14:creationId xmlns:p14="http://schemas.microsoft.com/office/powerpoint/2010/main" val="42227642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2" name="Grafik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59873"/>
            <a:ext cx="10058400" cy="4874454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56506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21 Vergleichung der Simulation bei C1, C2 und C3 mit Beobachtung im </a:t>
            </a:r>
            <a:r>
              <a:rPr lang="de-DE" sz="1400" dirty="0" err="1">
                <a:solidFill>
                  <a:schemeClr val="tx2"/>
                </a:solidFill>
              </a:rPr>
              <a:t>Jahe</a:t>
            </a:r>
            <a:r>
              <a:rPr lang="de-DE" sz="1400" dirty="0">
                <a:solidFill>
                  <a:schemeClr val="tx2"/>
                </a:solidFill>
              </a:rPr>
              <a:t> 2004 </a:t>
            </a:r>
          </a:p>
        </p:txBody>
      </p:sp>
    </p:spTree>
    <p:extLst>
      <p:ext uri="{BB962C8B-B14F-4D97-AF65-F5344CB8AC3E}">
        <p14:creationId xmlns:p14="http://schemas.microsoft.com/office/powerpoint/2010/main" val="16696366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Homogenität prüfen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graphicFrame>
        <p:nvGraphicFramePr>
          <p:cNvPr id="6" name="Tabel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9966769"/>
              </p:ext>
            </p:extLst>
          </p:nvPr>
        </p:nvGraphicFramePr>
        <p:xfrm>
          <a:off x="874800" y="1483571"/>
          <a:ext cx="10591377" cy="264632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99127">
                  <a:extLst>
                    <a:ext uri="{9D8B030D-6E8A-4147-A177-3AD203B41FA5}">
                      <a16:colId xmlns:a16="http://schemas.microsoft.com/office/drawing/2014/main" val="3070388606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90839019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397910015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4294639841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37902920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424955077"/>
                    </a:ext>
                  </a:extLst>
                </a:gridCol>
                <a:gridCol w="1465375">
                  <a:extLst>
                    <a:ext uri="{9D8B030D-6E8A-4147-A177-3AD203B41FA5}">
                      <a16:colId xmlns:a16="http://schemas.microsoft.com/office/drawing/2014/main" val="1229555975"/>
                    </a:ext>
                  </a:extLst>
                </a:gridCol>
              </a:tblGrid>
              <a:tr h="389474">
                <a:tc>
                  <a:txBody>
                    <a:bodyPr/>
                    <a:lstStyle/>
                    <a:p>
                      <a:pPr algn="l"/>
                      <a:r>
                        <a:rPr lang="de-DE" sz="1600" b="0" i="0" u="none" strike="noStrike" kern="1200" dirty="0" err="1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Parameternsatz</a:t>
                      </a:r>
                      <a:endParaRPr lang="de-DE" sz="1600" b="0" i="0" u="none" strike="noStrike" kern="1200" dirty="0">
                        <a:solidFill>
                          <a:schemeClr val="tx2">
                            <a:lumMod val="75000"/>
                          </a:schemeClr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Kalibrierung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1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Validierung 2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82862381"/>
                  </a:ext>
                </a:extLst>
              </a:tr>
              <a:tr h="250723"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aus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NSE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0227792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00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C1</a:t>
                      </a:r>
                      <a:endParaRPr lang="de-DE" sz="1600" b="1" i="0" u="none" strike="noStrike" kern="1200" dirty="0">
                        <a:solidFill>
                          <a:srgbClr val="FF00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0.6524224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0.2662597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0.6585143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0.4577177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0.6787078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0.1553857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8158135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00B05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C2</a:t>
                      </a:r>
                      <a:endParaRPr lang="de-DE" sz="1600" b="1" i="0" u="none" strike="noStrike" kern="1200" dirty="0">
                        <a:solidFill>
                          <a:srgbClr val="00B05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0.7844249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0.2096905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0.7419914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0.3978584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0.7302985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0.1423648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949588"/>
                  </a:ext>
                </a:extLst>
              </a:tr>
              <a:tr h="667830">
                <a:tc>
                  <a:txBody>
                    <a:bodyPr/>
                    <a:lstStyle/>
                    <a:p>
                      <a:pPr algn="l" fontAlgn="b"/>
                      <a:r>
                        <a:rPr lang="de-DE" sz="1800" b="1" i="0" u="none" strike="noStrike" kern="1200" dirty="0">
                          <a:solidFill>
                            <a:srgbClr val="FFFF00"/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C3</a:t>
                      </a:r>
                      <a:endParaRPr lang="de-DE" sz="1600" b="1" i="0" u="none" strike="noStrike" kern="1200" dirty="0">
                        <a:solidFill>
                          <a:srgbClr val="FFFF00"/>
                        </a:solidFill>
                        <a:effectLst/>
                        <a:latin typeface="Open Sans" pitchFamily="2" charset="0"/>
                        <a:ea typeface="Open Sans" pitchFamily="2" charset="0"/>
                        <a:cs typeface="Open Sans" pitchFamily="2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0.7616028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0.2205109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B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0.7423977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1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0.397545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B3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0.7296186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de-DE" sz="1600" b="0" i="0" u="none" strike="noStrike" kern="1200" dirty="0">
                          <a:solidFill>
                            <a:schemeClr val="tx2">
                              <a:lumMod val="75000"/>
                            </a:schemeClr>
                          </a:solidFill>
                          <a:effectLst/>
                          <a:latin typeface="Open Sans" pitchFamily="2" charset="0"/>
                          <a:ea typeface="Open Sans" pitchFamily="2" charset="0"/>
                          <a:cs typeface="Open Sans" pitchFamily="2" charset="0"/>
                        </a:rPr>
                        <a:t>0.1425441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3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55315"/>
                  </a:ext>
                </a:extLst>
              </a:tr>
            </a:tbl>
          </a:graphicData>
        </a:graphic>
      </p:graphicFrame>
      <p:sp>
        <p:nvSpPr>
          <p:cNvPr id="8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4168478"/>
            <a:ext cx="9543818" cy="261610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Tab. 8 Vergleich von </a:t>
            </a:r>
            <a:r>
              <a:rPr lang="de-DE" sz="1400" dirty="0" err="1">
                <a:solidFill>
                  <a:schemeClr val="tx2"/>
                </a:solidFill>
              </a:rPr>
              <a:t>Gütekritirien</a:t>
            </a:r>
            <a:r>
              <a:rPr lang="de-DE" sz="1400" dirty="0">
                <a:solidFill>
                  <a:schemeClr val="tx2"/>
                </a:solidFill>
              </a:rPr>
              <a:t> mit NSE und RMSE zwischen Kalibrierung und Validierung 1 und 2 </a:t>
            </a:r>
          </a:p>
        </p:txBody>
      </p:sp>
    </p:spTree>
    <p:extLst>
      <p:ext uri="{BB962C8B-B14F-4D97-AF65-F5344CB8AC3E}">
        <p14:creationId xmlns:p14="http://schemas.microsoft.com/office/powerpoint/2010/main" val="124559499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Vx1-Simulation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7"/>
          </a:xfrm>
          <a:prstGeom prst="rect">
            <a:avLst/>
          </a:prstGeom>
        </p:spPr>
      </p:pic>
      <p:sp>
        <p:nvSpPr>
          <p:cNvPr id="4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22 Vergleichung der Simulation bei V11, V21 und V31 mit Beobachtung im zwischen 2009 bis 2013 </a:t>
            </a:r>
          </a:p>
        </p:txBody>
      </p:sp>
    </p:spTree>
    <p:extLst>
      <p:ext uri="{BB962C8B-B14F-4D97-AF65-F5344CB8AC3E}">
        <p14:creationId xmlns:p14="http://schemas.microsoft.com/office/powerpoint/2010/main" val="8856008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 idx="4294967295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de-DE" sz="2000" spc="-1" dirty="0">
                <a:solidFill>
                  <a:srgbClr val="A6A6A6"/>
                </a:solidFill>
                <a:latin typeface="Open Sans"/>
              </a:rPr>
              <a:t>4.2 Validierung</a:t>
            </a:r>
            <a:br>
              <a:rPr lang="de-DE" sz="2000" spc="-1" dirty="0">
                <a:solidFill>
                  <a:srgbClr val="A6A6A6"/>
                </a:solidFill>
                <a:latin typeface="Open Sans"/>
              </a:rPr>
            </a:br>
            <a:r>
              <a:rPr lang="de-DE" sz="2800" spc="-1" dirty="0">
                <a:solidFill>
                  <a:schemeClr val="tx2"/>
                </a:solidFill>
                <a:latin typeface="Open Sans"/>
              </a:rPr>
              <a:t>Vergleich Vx2-Simulation mit Beobachtung</a:t>
            </a:r>
            <a:endParaRPr lang="de-DE" sz="2800" b="1" strike="noStrike" spc="-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6" name="Grafik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1163980"/>
            <a:ext cx="9883115" cy="4941556"/>
          </a:xfrm>
          <a:prstGeom prst="rect">
            <a:avLst/>
          </a:prstGeom>
        </p:spPr>
      </p:pic>
      <p:sp>
        <p:nvSpPr>
          <p:cNvPr id="5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 rot="16200000">
            <a:off x="8865898" y="3112262"/>
            <a:ext cx="4489319" cy="477054"/>
          </a:xfrm>
          <a:prstGeom prst="rect">
            <a:avLst/>
          </a:prstGeom>
          <a:noFill/>
        </p:spPr>
        <p:txBody>
          <a:bodyPr wrap="square" lIns="0" bIns="0" rtlCol="0">
            <a:spAutoFit/>
          </a:bodyPr>
          <a:lstStyle/>
          <a:p>
            <a:r>
              <a:rPr lang="de-DE" sz="1400" dirty="0">
                <a:solidFill>
                  <a:schemeClr val="tx2"/>
                </a:solidFill>
              </a:rPr>
              <a:t>Abb. 23 Vergleichung der Simulation bei V12, V22 und V32 mit Beobachtung im zwischen 2015 bis 2019 </a:t>
            </a:r>
          </a:p>
        </p:txBody>
      </p:sp>
    </p:spTree>
    <p:extLst>
      <p:ext uri="{BB962C8B-B14F-4D97-AF65-F5344CB8AC3E}">
        <p14:creationId xmlns:p14="http://schemas.microsoft.com/office/powerpoint/2010/main" val="7964965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 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Motivation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Bent-Up Arrow 10">
            <a:extLst>
              <a:ext uri="{FF2B5EF4-FFF2-40B4-BE49-F238E27FC236}">
                <a16:creationId xmlns:a16="http://schemas.microsoft.com/office/drawing/2014/main" id="{1AC4A728-F5F0-3448-A934-638EB2506266}"/>
              </a:ext>
            </a:extLst>
          </p:cNvPr>
          <p:cNvSpPr/>
          <p:nvPr/>
        </p:nvSpPr>
        <p:spPr>
          <a:xfrm rot="5400000">
            <a:off x="1280157" y="203067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DE" sz="220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6993265-A002-6B49-A71B-C965D3DC851E}"/>
              </a:ext>
            </a:extLst>
          </p:cNvPr>
          <p:cNvSpPr txBox="1"/>
          <p:nvPr/>
        </p:nvSpPr>
        <p:spPr>
          <a:xfrm>
            <a:off x="719921" y="1437489"/>
            <a:ext cx="225291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C00000"/>
                </a:solidFill>
              </a:rPr>
              <a:t>Klimawandel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0260B0C-7245-C94F-AD93-7616246171FD}"/>
              </a:ext>
            </a:extLst>
          </p:cNvPr>
          <p:cNvSpPr txBox="1"/>
          <p:nvPr/>
        </p:nvSpPr>
        <p:spPr>
          <a:xfrm>
            <a:off x="2254043" y="2469956"/>
            <a:ext cx="781903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Veränderte atmosphärische Grundbedingungen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FFD9A5-88B5-AF43-AD30-9D6DBA04095F}"/>
              </a:ext>
            </a:extLst>
          </p:cNvPr>
          <p:cNvSpPr txBox="1"/>
          <p:nvPr/>
        </p:nvSpPr>
        <p:spPr>
          <a:xfrm>
            <a:off x="3615392" y="3636106"/>
            <a:ext cx="422030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Hydrologische Prozesse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B7759-976D-3E45-83A0-0DA54EBFAC58}"/>
              </a:ext>
            </a:extLst>
          </p:cNvPr>
          <p:cNvSpPr txBox="1"/>
          <p:nvPr/>
        </p:nvSpPr>
        <p:spPr>
          <a:xfrm>
            <a:off x="4843975" y="4958798"/>
            <a:ext cx="568334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200" dirty="0">
                <a:solidFill>
                  <a:srgbClr val="00305E"/>
                </a:solidFill>
              </a:rPr>
              <a:t>Wasserhaushalt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1B5ED9FA-7500-E842-8324-CDF1467429C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5149" y="1494845"/>
            <a:ext cx="2334451" cy="3642548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58DB25B1-86FD-C14C-BC01-E45FE23DA9FD}"/>
              </a:ext>
            </a:extLst>
          </p:cNvPr>
          <p:cNvSpPr txBox="1"/>
          <p:nvPr/>
        </p:nvSpPr>
        <p:spPr>
          <a:xfrm>
            <a:off x="8947052" y="5174242"/>
            <a:ext cx="3160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24 Schematische Darstellung eines </a:t>
            </a:r>
          </a:p>
          <a:p>
            <a:r>
              <a:rPr lang="de-DE" sz="1200" dirty="0">
                <a:solidFill>
                  <a:schemeClr val="tx2"/>
                </a:solidFill>
              </a:rPr>
              <a:t>Niederschlagsereignisses über Sachsen [eigene Darstellung]</a:t>
            </a:r>
          </a:p>
        </p:txBody>
      </p:sp>
      <p:sp>
        <p:nvSpPr>
          <p:cNvPr id="27" name="Bent-Up Arrow 26">
            <a:extLst>
              <a:ext uri="{FF2B5EF4-FFF2-40B4-BE49-F238E27FC236}">
                <a16:creationId xmlns:a16="http://schemas.microsoft.com/office/drawing/2014/main" id="{0F27DFDC-58F2-2E4C-9749-77C3D5009B0D}"/>
              </a:ext>
            </a:extLst>
          </p:cNvPr>
          <p:cNvSpPr/>
          <p:nvPr/>
        </p:nvSpPr>
        <p:spPr>
          <a:xfrm rot="5400000">
            <a:off x="3880336" y="4551014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  <p:sp>
        <p:nvSpPr>
          <p:cNvPr id="28" name="Bent-Up Arrow 27">
            <a:extLst>
              <a:ext uri="{FF2B5EF4-FFF2-40B4-BE49-F238E27FC236}">
                <a16:creationId xmlns:a16="http://schemas.microsoft.com/office/drawing/2014/main" id="{93B61E83-8B7C-9948-8472-5FDFE27D7738}"/>
              </a:ext>
            </a:extLst>
          </p:cNvPr>
          <p:cNvSpPr/>
          <p:nvPr/>
        </p:nvSpPr>
        <p:spPr>
          <a:xfrm rot="5400000">
            <a:off x="2658655" y="3279200"/>
            <a:ext cx="893297" cy="682289"/>
          </a:xfrm>
          <a:prstGeom prst="bentUpArrow">
            <a:avLst>
              <a:gd name="adj1" fmla="val 14131"/>
              <a:gd name="adj2" fmla="val 21262"/>
              <a:gd name="adj3" fmla="val 25935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2200"/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7" grpId="0"/>
      <p:bldP spid="27" grpId="0" animBg="1"/>
      <p:bldP spid="2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B571A525-24C4-444F-94AB-BB30A5B22EF0}"/>
              </a:ext>
            </a:extLst>
          </p:cNvPr>
          <p:cNvSpPr txBox="1"/>
          <p:nvPr/>
        </p:nvSpPr>
        <p:spPr>
          <a:xfrm>
            <a:off x="874800" y="4609925"/>
            <a:ext cx="30407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25 Verfügbare Gitterpunkte der Klimasimulationsdaten nahe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endParaRPr lang="de-DE" sz="1200" dirty="0">
              <a:solidFill>
                <a:schemeClr val="tx2"/>
              </a:solidFill>
            </a:endParaRPr>
          </a:p>
        </p:txBody>
      </p: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Datengrundlage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361B9C-5AA9-9B41-BE90-169D2A704B6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900470"/>
            <a:ext cx="3040708" cy="3709455"/>
          </a:xfrm>
          <a:prstGeom prst="rect">
            <a:avLst/>
          </a:prstGeom>
        </p:spPr>
      </p:pic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F91F11A1-072E-C944-95F4-AC0E5E2A652B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968" y="3347693"/>
            <a:ext cx="9195764" cy="2497456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Circular Arrow 5">
            <a:extLst>
              <a:ext uri="{FF2B5EF4-FFF2-40B4-BE49-F238E27FC236}">
                <a16:creationId xmlns:a16="http://schemas.microsoft.com/office/drawing/2014/main" id="{6072104D-6919-7649-9B9F-B390B339999A}"/>
              </a:ext>
            </a:extLst>
          </p:cNvPr>
          <p:cNvSpPr/>
          <p:nvPr/>
        </p:nvSpPr>
        <p:spPr>
          <a:xfrm>
            <a:off x="1331381" y="2056185"/>
            <a:ext cx="2939173" cy="2508532"/>
          </a:xfrm>
          <a:prstGeom prst="circularArrow">
            <a:avLst>
              <a:gd name="adj1" fmla="val 5925"/>
              <a:gd name="adj2" fmla="val 626002"/>
              <a:gd name="adj3" fmla="val 20278016"/>
              <a:gd name="adj4" fmla="val 15419419"/>
              <a:gd name="adj5" fmla="val 12368"/>
            </a:avLst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>
              <a:solidFill>
                <a:schemeClr val="tx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D75368A-6AD2-FA46-A64B-6105B27F5F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0158441"/>
              </p:ext>
            </p:extLst>
          </p:nvPr>
        </p:nvGraphicFramePr>
        <p:xfrm>
          <a:off x="4270554" y="888655"/>
          <a:ext cx="7358623" cy="26516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14933">
                  <a:extLst>
                    <a:ext uri="{9D8B030D-6E8A-4147-A177-3AD203B41FA5}">
                      <a16:colId xmlns:a16="http://schemas.microsoft.com/office/drawing/2014/main" val="2159471773"/>
                    </a:ext>
                  </a:extLst>
                </a:gridCol>
                <a:gridCol w="5443690">
                  <a:extLst>
                    <a:ext uri="{9D8B030D-6E8A-4147-A177-3AD203B41FA5}">
                      <a16:colId xmlns:a16="http://schemas.microsoft.com/office/drawing/2014/main" val="2804101800"/>
                    </a:ext>
                  </a:extLst>
                </a:gridCol>
              </a:tblGrid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GCM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CanESM2 (Canadian Earth System Model 2)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89803934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Downscaling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EPISODES-2018 (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emp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.-stat.,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Perfect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Prog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.-Ansatz)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73609535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Biaskorrektur</a:t>
                      </a:r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nicht durchgeführt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4127620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Auflösung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1d, 0.11°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76685702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Zeitraum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2006 - 2100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505216"/>
                  </a:ext>
                </a:extLst>
              </a:tr>
              <a:tr h="40230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Szenarien</a:t>
                      </a:r>
                    </a:p>
                    <a:p>
                      <a:endParaRPr lang="de-DE" dirty="0">
                        <a:solidFill>
                          <a:srgbClr val="00305E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RCP2.6, RCP4.5, RCP8.5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1813541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4129F77E-09C0-544E-9E07-775A84BC9B3B}"/>
              </a:ext>
            </a:extLst>
          </p:cNvPr>
          <p:cNvSpPr txBox="1"/>
          <p:nvPr/>
        </p:nvSpPr>
        <p:spPr>
          <a:xfrm>
            <a:off x="2756224" y="5776827"/>
            <a:ext cx="92405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26 Temperaturabweichungen des Gitterpunktes GP_26_09 vom 30-jährigen Mittel der Station Dresden-</a:t>
            </a:r>
            <a:r>
              <a:rPr lang="de-DE" sz="1200" dirty="0" err="1">
                <a:solidFill>
                  <a:schemeClr val="tx2"/>
                </a:solidFill>
              </a:rPr>
              <a:t>Klotzsche</a:t>
            </a:r>
            <a:r>
              <a:rPr lang="de-DE" sz="1200" dirty="0">
                <a:solidFill>
                  <a:schemeClr val="tx2"/>
                </a:solidFill>
              </a:rPr>
              <a:t> (1981-2010)</a:t>
            </a:r>
          </a:p>
        </p:txBody>
      </p:sp>
    </p:spTree>
    <p:extLst>
      <p:ext uri="{BB962C8B-B14F-4D97-AF65-F5344CB8AC3E}">
        <p14:creationId xmlns:p14="http://schemas.microsoft.com/office/powerpoint/2010/main" val="35149706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(2006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E5E4AA65-F142-734D-8669-C49C6A997EF7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B1F6ABD-281A-C244-BB84-2D90D95A2860}"/>
              </a:ext>
            </a:extLst>
          </p:cNvPr>
          <p:cNvSpPr txBox="1"/>
          <p:nvPr/>
        </p:nvSpPr>
        <p:spPr>
          <a:xfrm>
            <a:off x="874713" y="5705508"/>
            <a:ext cx="904656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27 Simulierte Hydrographen für den Pegel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RCP2.5,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5513128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Abfluss (2010 – 2100)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F5B86B8-1B33-5B49-A4CF-CF655D52B188}"/>
              </a:ext>
            </a:extLst>
          </p:cNvPr>
          <p:cNvSpPr txBox="1"/>
          <p:nvPr/>
        </p:nvSpPr>
        <p:spPr>
          <a:xfrm>
            <a:off x="445389" y="5519091"/>
            <a:ext cx="4721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28 30-jährige Unterschreitungslinie der Durchflusszeitreihen </a:t>
            </a:r>
          </a:p>
          <a:p>
            <a:r>
              <a:rPr lang="de-DE" sz="1200" dirty="0">
                <a:solidFill>
                  <a:schemeClr val="tx2"/>
                </a:solidFill>
              </a:rPr>
              <a:t>für die Zeiträume 2010 – 2040 und 2070 - 2100</a:t>
            </a:r>
          </a:p>
        </p:txBody>
      </p:sp>
      <p:pic>
        <p:nvPicPr>
          <p:cNvPr id="5" name="Content Placeholder 2">
            <a:extLst>
              <a:ext uri="{FF2B5EF4-FFF2-40B4-BE49-F238E27FC236}">
                <a16:creationId xmlns:a16="http://schemas.microsoft.com/office/drawing/2014/main" id="{DF15DA2D-0FEF-BF41-AC42-D356EE8309A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6050" y="686520"/>
            <a:ext cx="6938301" cy="46140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DA7DD93-43B4-E14E-AA83-CCF33CB1D71D}"/>
              </a:ext>
            </a:extLst>
          </p:cNvPr>
          <p:cNvSpPr txBox="1"/>
          <p:nvPr/>
        </p:nvSpPr>
        <p:spPr>
          <a:xfrm>
            <a:off x="5006389" y="5519090"/>
            <a:ext cx="69383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29 Hydrologische Hauptwerte der Klimaszenarien RCP2.6, RCP4.5 und RCP8.5 für 10-Jahres-Zeiträume 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8B2AED0-8C6C-3146-B512-96EF18FAE60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389" y="1120941"/>
            <a:ext cx="4468708" cy="4398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32275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1/2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9799"/>
          <a:stretch/>
        </p:blipFill>
        <p:spPr>
          <a:xfrm>
            <a:off x="2141385" y="848239"/>
            <a:ext cx="8044349" cy="3866343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41385" y="4714582"/>
            <a:ext cx="78466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30 Darstellung des Verlaufs der jährlichen Niederschlagsmenge (Regen, Schnee) und Verdunstungsmenge für den Zeitraum 2006 – 2100 unter den Szenarien RCP2.6, RCP4.5 und RCP8.5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9AB3BD7-EB03-9D47-95BD-8B8A90976B4A}"/>
              </a:ext>
            </a:extLst>
          </p:cNvPr>
          <p:cNvSpPr txBox="1"/>
          <p:nvPr/>
        </p:nvSpPr>
        <p:spPr>
          <a:xfrm>
            <a:off x="2141385" y="5359944"/>
            <a:ext cx="7343077" cy="6539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negativer Trend für Schneefall, positiver Trend für Verdunstung 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5 – 20 % höhere Verdunstung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755352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Wasserhaushalt 2/2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74230B6C-79D9-BB4E-A871-10E57E65A8B4}"/>
              </a:ext>
            </a:extLst>
          </p:cNvPr>
          <p:cNvPicPr>
            <a:picLocks noGrp="1" noChangeAspect="1"/>
          </p:cNvPicPr>
          <p:nvPr>
            <p:ph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799"/>
          <a:stretch/>
        </p:blipFill>
        <p:spPr>
          <a:xfrm>
            <a:off x="2126229" y="1027080"/>
            <a:ext cx="8100191" cy="3893182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9304A4E-EDB0-394A-9830-DE62A1C585CB}"/>
              </a:ext>
            </a:extLst>
          </p:cNvPr>
          <p:cNvSpPr txBox="1"/>
          <p:nvPr/>
        </p:nvSpPr>
        <p:spPr>
          <a:xfrm>
            <a:off x="2126229" y="4920262"/>
            <a:ext cx="81001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31 Darstellung des Verlaufs des jährlichen Abflusses und der Speicheränderung für den Zeitraum 2006 – 2100 unter den Szenarien RCP2.6, RCP4.5 und RCP8.5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33A3737-2755-854C-9CD4-9C25B9A251B6}"/>
              </a:ext>
            </a:extLst>
          </p:cNvPr>
          <p:cNvSpPr txBox="1"/>
          <p:nvPr/>
        </p:nvSpPr>
        <p:spPr>
          <a:xfrm>
            <a:off x="1594163" y="5554490"/>
            <a:ext cx="98581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30-35 % geringerer Abfluss gegen Ende des 21. Jhd. im Vgl. zu IST-Zustand aus </a:t>
            </a:r>
            <a:r>
              <a:rPr lang="de-DE" dirty="0" err="1">
                <a:solidFill>
                  <a:srgbClr val="00305E"/>
                </a:solidFill>
              </a:rPr>
              <a:t>KliWES</a:t>
            </a: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648206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A8E7CF-DE57-3C4E-82A9-FFED5BFF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3158705"/>
            <a:ext cx="9751789" cy="25116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3B8C7A5-B3F5-A840-AEE1-C7440B6847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620374"/>
            <a:ext cx="9751789" cy="2565016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Veränderungen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im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Jahresgang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41EB5EF-8D9C-CD43-BCF0-6BCB32F00754}"/>
              </a:ext>
            </a:extLst>
          </p:cNvPr>
          <p:cNvSpPr txBox="1"/>
          <p:nvPr/>
        </p:nvSpPr>
        <p:spPr>
          <a:xfrm>
            <a:off x="734043" y="5670351"/>
            <a:ext cx="110095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32 Jahresgang von Niederschlag und Durchflusses auf Basis der Klimaszenarien RCP2.6, RCP4.5 und RCP8.5, vergleichend für die Zeiträume 2010 – 2040 und 2070 - 2100</a:t>
            </a:r>
          </a:p>
        </p:txBody>
      </p:sp>
    </p:spTree>
    <p:extLst>
      <p:ext uri="{BB962C8B-B14F-4D97-AF65-F5344CB8AC3E}">
        <p14:creationId xmlns:p14="http://schemas.microsoft.com/office/powerpoint/2010/main" val="147080877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Parameter, Sensitivitätsanalyse und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8553CB0A-16A0-416F-B4D6-586F40AD4081}"/>
              </a:ext>
            </a:extLst>
          </p:cNvPr>
          <p:cNvSpPr txBox="1"/>
          <p:nvPr/>
        </p:nvSpPr>
        <p:spPr>
          <a:xfrm>
            <a:off x="874800" y="1027080"/>
            <a:ext cx="9877663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Inhaltlich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plausible Darstellung des EZG mit Option zur Verfeinerung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Klimawandelfolgen: sommerliche Trockenheit, doppelgipfliges Abflussregime</a:t>
            </a:r>
          </a:p>
          <a:p>
            <a:pPr>
              <a:lnSpc>
                <a:spcPct val="150000"/>
              </a:lnSpc>
            </a:pPr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Methodisch</a:t>
            </a:r>
          </a:p>
          <a:p>
            <a:pPr marL="285750" indent="-285750">
              <a:lnSpc>
                <a:spcPct val="150000"/>
              </a:lnSpc>
              <a:buFont typeface="Wingdings" pitchFamily="2" charset="2"/>
              <a:buChar char="Ø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Üben wissenschaftlicher Praxis (</a:t>
            </a:r>
            <a:r>
              <a:rPr lang="de-DE" sz="1600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Git</a:t>
            </a: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</a:t>
            </a:r>
            <a:r>
              <a:rPr lang="de-DE" sz="1600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shareLatex</a:t>
            </a: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, Automatisierung R/Python, Einarbeitung MPI/HPC)</a:t>
            </a:r>
          </a:p>
          <a:p>
            <a:endParaRPr lang="de-DE" sz="16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endParaRPr lang="de-DE" sz="16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des Modells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Lateraler Austausch von Energie &amp; Masse ermöglichen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Oberflächenabflusses hinzufügen</a:t>
            </a:r>
          </a:p>
          <a:p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Kalibrierung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Räumliche Zonierung der Parameter erweitern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Austausch von Prozessen als Teil der Kalibrierung (ähnlich AMSI)</a:t>
            </a:r>
          </a:p>
          <a:p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Erweiterung der Vorhersage</a:t>
            </a:r>
          </a:p>
          <a:p>
            <a:pPr marL="742950" lvl="1" indent="-285750">
              <a:buFontTx/>
              <a:buChar char="-"/>
            </a:pP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Eine Gesamtunsicherheit quantifizieren</a:t>
            </a:r>
          </a:p>
          <a:p>
            <a:pPr lvl="1"/>
            <a:endParaRPr lang="de-DE" sz="16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r>
              <a:rPr lang="de-DE" sz="1600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Ebenfalls Interessant</a:t>
            </a:r>
            <a:r>
              <a:rPr lang="de-DE" sz="1600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: Untersuchung weiterer Einzugsgebiete </a:t>
            </a: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EA3DB229-6579-5A4B-B61D-5B0A13A3AE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893" y="1566017"/>
            <a:ext cx="7331354" cy="34521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E28F58F-D24F-1046-A63D-E912FD1C85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5616" y="2582511"/>
            <a:ext cx="4162180" cy="2435606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58EBDB0-465A-5542-9C45-8D1E90641593}"/>
              </a:ext>
            </a:extLst>
          </p:cNvPr>
          <p:cNvSpPr txBox="1"/>
          <p:nvPr/>
        </p:nvSpPr>
        <p:spPr>
          <a:xfrm>
            <a:off x="616893" y="5091292"/>
            <a:ext cx="56901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1 Übersicht der Messstationen in der Umgebung des Einzugsgebietes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mit Klima- und Solardatenverfügbarkeit in täglicher Auflösung im Zeitraum 2000 - 2020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85D1DDC-F50B-F844-ACB4-22D996BF7F4B}"/>
              </a:ext>
            </a:extLst>
          </p:cNvPr>
          <p:cNvSpPr txBox="1"/>
          <p:nvPr/>
        </p:nvSpPr>
        <p:spPr>
          <a:xfrm>
            <a:off x="7735616" y="5088397"/>
            <a:ext cx="416218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2 Übersicht der meteorologischen Eingangsvariablen in Raven</a:t>
            </a:r>
          </a:p>
        </p:txBody>
      </p:sp>
      <p:sp>
        <p:nvSpPr>
          <p:cNvPr id="8" name="PlaceHolder 2">
            <a:extLst>
              <a:ext uri="{FF2B5EF4-FFF2-40B4-BE49-F238E27FC236}">
                <a16:creationId xmlns:a16="http://schemas.microsoft.com/office/drawing/2014/main" id="{3A6B1333-151B-7B45-8C84-E3DC3C442026}"/>
              </a:ext>
            </a:extLst>
          </p:cNvPr>
          <p:cNvSpPr txBox="1">
            <a:spLocks/>
          </p:cNvSpPr>
          <p:nvPr/>
        </p:nvSpPr>
        <p:spPr>
          <a:xfrm>
            <a:off x="874800" y="888425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  <p:sp>
        <p:nvSpPr>
          <p:cNvPr id="9" name="PlaceHolder 1">
            <a:extLst>
              <a:ext uri="{FF2B5EF4-FFF2-40B4-BE49-F238E27FC236}">
                <a16:creationId xmlns:a16="http://schemas.microsoft.com/office/drawing/2014/main" id="{1286EE65-AA57-8546-BE2A-4EFBFE6F7B95}"/>
              </a:ext>
            </a:extLst>
          </p:cNvPr>
          <p:cNvSpPr txBox="1">
            <a:spLocks/>
          </p:cNvSpPr>
          <p:nvPr/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de-DE" sz="2000" spc="-1">
                <a:solidFill>
                  <a:srgbClr val="A6A6A6"/>
                </a:solidFill>
                <a:latin typeface="Open Sans"/>
                <a:ea typeface="DejaVu Sans"/>
              </a:rPr>
              <a:t>2. Datengrundlage und -aufbereitung</a:t>
            </a:r>
            <a:endParaRPr lang="de-DE" sz="2000" b="1" spc="-1" dirty="0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2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44554"/>
            <a:ext cx="11059029" cy="53399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  <a:p>
            <a:endParaRPr lang="de-DE" sz="1100" dirty="0"/>
          </a:p>
          <a:p>
            <a:r>
              <a:rPr lang="de-DE" sz="1100" dirty="0"/>
              <a:t>Technische Universität Dresden (2021). Klimawandel und Wasserhaushalt in Sachsen (</a:t>
            </a:r>
            <a:r>
              <a:rPr lang="de-DE" sz="1100" dirty="0" err="1"/>
              <a:t>KliWES</a:t>
            </a:r>
            <a:r>
              <a:rPr lang="de-DE" sz="1100" dirty="0"/>
              <a:t> 2.0) URL: </a:t>
            </a:r>
            <a:r>
              <a:rPr lang="de-DE" sz="1100" dirty="0">
                <a:hlinkClick r:id="rId2"/>
              </a:rPr>
              <a:t>http://www.whh-kliwes.de</a:t>
            </a:r>
            <a:r>
              <a:rPr lang="de-DE" sz="1100" dirty="0"/>
              <a:t> abgerufen am 28.02.22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Jahresgang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1A8E7CF-DE57-3C4E-82A9-FFED5BFFD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424" y="1318716"/>
            <a:ext cx="11122238" cy="286461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41EB5EF-8D9C-CD43-BCF0-6BCB32F00754}"/>
              </a:ext>
            </a:extLst>
          </p:cNvPr>
          <p:cNvSpPr txBox="1"/>
          <p:nvPr/>
        </p:nvSpPr>
        <p:spPr>
          <a:xfrm>
            <a:off x="833533" y="4183331"/>
            <a:ext cx="11009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35 Jahresgang des Durchflusses auf Basis der Klimaszenarien RCP2.6, RCP4.5 und RCP8.5, vergleichend für die Zeiträume 2010 – 2040 und 2070 - 2100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E03078-FB14-0549-B576-8289E4AF1D8D}"/>
              </a:ext>
            </a:extLst>
          </p:cNvPr>
          <p:cNvSpPr txBox="1"/>
          <p:nvPr/>
        </p:nvSpPr>
        <p:spPr>
          <a:xfrm>
            <a:off x="833533" y="4861824"/>
            <a:ext cx="3650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RCP2.6: Größere Durchflüsse zwischen Januar und August</a:t>
            </a:r>
          </a:p>
          <a:p>
            <a:endParaRPr lang="de-DE" dirty="0">
              <a:solidFill>
                <a:srgbClr val="00305E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09914D-182B-FB49-93A1-37BDB9328100}"/>
              </a:ext>
            </a:extLst>
          </p:cNvPr>
          <p:cNvSpPr/>
          <p:nvPr/>
        </p:nvSpPr>
        <p:spPr>
          <a:xfrm>
            <a:off x="4483840" y="4861824"/>
            <a:ext cx="71454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RCP4.5 und RCP8.5: Ausweitung der trockenen Monate auf Juni und Juli</a:t>
            </a:r>
          </a:p>
          <a:p>
            <a:pPr marL="285750" indent="-285750">
              <a:buFont typeface="Wingdings" pitchFamily="2" charset="2"/>
              <a:buChar char="Ø"/>
            </a:pPr>
            <a:r>
              <a:rPr lang="de-DE" dirty="0">
                <a:solidFill>
                  <a:srgbClr val="00305E"/>
                </a:solidFill>
              </a:rPr>
              <a:t>Ausbildung eines doppelgipfligen Abflussregimes</a:t>
            </a:r>
          </a:p>
          <a:p>
            <a:pPr marL="285750" indent="-285750">
              <a:buFont typeface="Wingdings" pitchFamily="2" charset="2"/>
              <a:buChar char="Ø"/>
            </a:pPr>
            <a:endParaRPr lang="de-DE" dirty="0">
              <a:solidFill>
                <a:srgbClr val="00305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90026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</a:t>
            </a:r>
            <a:r>
              <a:rPr lang="de-DE" sz="2000" b="1" spc="-1" dirty="0">
                <a:solidFill>
                  <a:srgbClr val="A6A6A6"/>
                </a:solidFill>
                <a:latin typeface="Open Sans"/>
                <a:ea typeface="DejaVu Sans"/>
              </a:rPr>
              <a:t>Bodenw</a:t>
            </a:r>
            <a:r>
              <a:rPr lang="de-DE" sz="2000" b="1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asserhaushalt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85CD035E-9B2B-6D4B-8234-56578E5A52FF}"/>
              </a:ext>
            </a:extLst>
          </p:cNvPr>
          <p:cNvPicPr>
            <a:picLocks noGrp="1" noChangeAspect="1"/>
          </p:cNvPicPr>
          <p:nvPr>
            <p:ph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713" y="1099130"/>
            <a:ext cx="9031287" cy="4534328"/>
          </a:xfrm>
          <a:prstGeom prst="rect">
            <a:avLst/>
          </a:prstGeom>
          <a:noFill/>
          <a:ln w="0">
            <a:noFill/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712" y="56334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Simuliertes Bodenwasser für das Einzugsgebiet </a:t>
            </a:r>
            <a:r>
              <a:rPr lang="de-DE" sz="1200" dirty="0" err="1">
                <a:solidFill>
                  <a:schemeClr val="tx2"/>
                </a:solidFill>
              </a:rPr>
              <a:t>Kreischa</a:t>
            </a:r>
            <a:r>
              <a:rPr lang="de-DE" sz="1200" dirty="0">
                <a:solidFill>
                  <a:schemeClr val="tx2"/>
                </a:solidFill>
              </a:rPr>
              <a:t> auf Basis der Klimaszenarien RCP2.6, RCP4.5 und RCP8.5</a:t>
            </a:r>
          </a:p>
        </p:txBody>
      </p:sp>
    </p:spTree>
    <p:extLst>
      <p:ext uri="{BB962C8B-B14F-4D97-AF65-F5344CB8AC3E}">
        <p14:creationId xmlns:p14="http://schemas.microsoft.com/office/powerpoint/2010/main" val="39012617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6EA49E4-D07B-C540-8482-3690F01FB81D}"/>
              </a:ext>
            </a:extLst>
          </p:cNvPr>
          <p:cNvSpPr txBox="1"/>
          <p:nvPr/>
        </p:nvSpPr>
        <p:spPr>
          <a:xfrm>
            <a:off x="874800" y="54949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für Niederschläge der Klimaszenarien für den Zeitraum 2006 - 2100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159F2E9-5292-BE4B-AA92-55B09D2F7B1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212" y="1294297"/>
            <a:ext cx="11228696" cy="40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640733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8B68FB-33EC-A440-807A-004701A547F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998" y="1371086"/>
            <a:ext cx="11267788" cy="410997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E1474562-D03E-5848-9228-E4636B6C15D8}"/>
              </a:ext>
            </a:extLst>
          </p:cNvPr>
          <p:cNvSpPr txBox="1"/>
          <p:nvPr/>
        </p:nvSpPr>
        <p:spPr>
          <a:xfrm>
            <a:off x="874800" y="5481058"/>
            <a:ext cx="903128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Häufigkeitsverteilung der Durchflüsse für die Klimaszenarien für den Zeitraum 2006 - 2100</a:t>
            </a:r>
          </a:p>
        </p:txBody>
      </p:sp>
    </p:spTree>
    <p:extLst>
      <p:ext uri="{BB962C8B-B14F-4D97-AF65-F5344CB8AC3E}">
        <p14:creationId xmlns:p14="http://schemas.microsoft.com/office/powerpoint/2010/main" val="37813627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Klimaszenarien: Analyseergebnisse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C61A663-8CA7-7642-A508-92415ABA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4800" y="760164"/>
            <a:ext cx="5790732" cy="527581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9858737-B3BB-134A-92F0-130CEA7856A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7161" y="760164"/>
            <a:ext cx="4343529" cy="484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96195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5DCE7C8C-13DF-4289-9E62-704EA2E647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588529"/>
            <a:ext cx="8602447" cy="5460497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Unsicherheitsbetrachtung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TextBox 5">
            <a:extLst>
              <a:ext uri="{FF2B5EF4-FFF2-40B4-BE49-F238E27FC236}">
                <a16:creationId xmlns:a16="http://schemas.microsoft.com/office/drawing/2014/main" id="{3BEEEFF3-E28A-4E9B-A1C5-C43B3BA7AB66}"/>
              </a:ext>
            </a:extLst>
          </p:cNvPr>
          <p:cNvSpPr txBox="1"/>
          <p:nvPr/>
        </p:nvSpPr>
        <p:spPr>
          <a:xfrm>
            <a:off x="1703760" y="5762997"/>
            <a:ext cx="5244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Strukturdiagramm der Modellunsicherheit</a:t>
            </a:r>
          </a:p>
        </p:txBody>
      </p:sp>
    </p:spTree>
    <p:extLst>
      <p:ext uri="{BB962C8B-B14F-4D97-AF65-F5344CB8AC3E}">
        <p14:creationId xmlns:p14="http://schemas.microsoft.com/office/powerpoint/2010/main" val="10120374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401633D5-F6DC-8F41-93C1-EA1FC17C0F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64487275"/>
              </p:ext>
            </p:extLst>
          </p:nvPr>
        </p:nvGraphicFramePr>
        <p:xfrm>
          <a:off x="874800" y="1570524"/>
          <a:ext cx="3577279" cy="128524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77279">
                  <a:extLst>
                    <a:ext uri="{9D8B030D-6E8A-4147-A177-3AD203B41FA5}">
                      <a16:colId xmlns:a16="http://schemas.microsoft.com/office/drawing/2014/main" val="34995257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1. Konsistenzprüfung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„-999“,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NaNs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, Ausreißer, </a:t>
                      </a:r>
                      <a:r>
                        <a:rPr lang="de-DE" dirty="0" err="1">
                          <a:solidFill>
                            <a:srgbClr val="00305E"/>
                          </a:solidFill>
                        </a:rPr>
                        <a:t>unplausible</a:t>
                      </a:r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 Werte, Fehlen ganzer Tage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pic>
        <p:nvPicPr>
          <p:cNvPr id="5" name="Picture 4">
            <a:extLst>
              <a:ext uri="{FF2B5EF4-FFF2-40B4-BE49-F238E27FC236}">
                <a16:creationId xmlns:a16="http://schemas.microsoft.com/office/drawing/2014/main" id="{5DEC095D-0446-F34C-A152-2E395B7653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5" t="6183" r="54670" b="51159"/>
          <a:stretch/>
        </p:blipFill>
        <p:spPr>
          <a:xfrm>
            <a:off x="4538949" y="3101871"/>
            <a:ext cx="2364908" cy="18077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D67C6F-3CFC-7F43-9D24-D83C57D281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0770" y="3358199"/>
            <a:ext cx="1689100" cy="13462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C5D75AC-A40A-2240-9E14-77F169D36E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465" t="671"/>
          <a:stretch/>
        </p:blipFill>
        <p:spPr>
          <a:xfrm>
            <a:off x="8235206" y="2867906"/>
            <a:ext cx="2495412" cy="191098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/>
              <p:nvPr/>
            </p:nvSpPr>
            <p:spPr>
              <a:xfrm>
                <a:off x="7895629" y="2367249"/>
                <a:ext cx="2990539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𝑘𝑜𝑟𝑟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𝑜𝑏𝑠</m:t>
                          </m:r>
                        </m:sub>
                      </m:sSub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𝑏</m:t>
                      </m:r>
                      <m:sSup>
                        <m:sSupPr>
                          <m:ctrlPr>
                            <a:rPr lang="de-DE" sz="20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2000" b="0" i="1" smtClean="0"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p>
                          <m:r>
                            <a:rPr lang="de-DE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sup>
                      </m:sSup>
                      <m:r>
                        <a:rPr lang="de-DE" sz="2000" b="0" i="1" smtClean="0"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de-DE" sz="200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DC881D2-BA0C-6C41-8574-A15711EBBC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95629" y="2367249"/>
                <a:ext cx="2990539" cy="307777"/>
              </a:xfrm>
              <a:prstGeom prst="rect">
                <a:avLst/>
              </a:prstGeom>
              <a:blipFill>
                <a:blip r:embed="rId5"/>
                <a:stretch>
                  <a:fillRect t="-3846" b="-34615"/>
                </a:stretch>
              </a:blipFill>
            </p:spPr>
            <p:txBody>
              <a:bodyPr/>
              <a:lstStyle/>
              <a:p>
                <a:r>
                  <a:rPr lang="de-DE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4" name="TextBox 13">
            <a:extLst>
              <a:ext uri="{FF2B5EF4-FFF2-40B4-BE49-F238E27FC236}">
                <a16:creationId xmlns:a16="http://schemas.microsoft.com/office/drawing/2014/main" id="{77949C69-60DE-7A4D-B4BC-B1B75C6B75F3}"/>
              </a:ext>
            </a:extLst>
          </p:cNvPr>
          <p:cNvSpPr txBox="1"/>
          <p:nvPr/>
        </p:nvSpPr>
        <p:spPr>
          <a:xfrm>
            <a:off x="1230770" y="4920421"/>
            <a:ext cx="23632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 Beispiel für fehler-</a:t>
            </a:r>
          </a:p>
          <a:p>
            <a:r>
              <a:rPr lang="de-DE" sz="1200" dirty="0">
                <a:solidFill>
                  <a:schemeClr val="tx2"/>
                </a:solidFill>
              </a:rPr>
              <a:t>behaftete Daten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D7D9DBC-6046-BC4A-8593-2231B8F9DD05}"/>
              </a:ext>
            </a:extLst>
          </p:cNvPr>
          <p:cNvSpPr txBox="1"/>
          <p:nvPr/>
        </p:nvSpPr>
        <p:spPr>
          <a:xfrm>
            <a:off x="4234922" y="4924068"/>
            <a:ext cx="33997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4 Beispiel für eine Doppelsummenanalyse </a:t>
            </a:r>
          </a:p>
          <a:p>
            <a:r>
              <a:rPr lang="de-DE" sz="1200" dirty="0">
                <a:solidFill>
                  <a:schemeClr val="tx2"/>
                </a:solidFill>
              </a:rPr>
              <a:t>der Station 3166 (x, </a:t>
            </a:r>
            <a:r>
              <a:rPr lang="de-DE" sz="1200" dirty="0" err="1">
                <a:solidFill>
                  <a:schemeClr val="tx2"/>
                </a:solidFill>
              </a:rPr>
              <a:t>y</a:t>
            </a:r>
            <a:r>
              <a:rPr lang="de-DE" sz="1200" dirty="0">
                <a:solidFill>
                  <a:schemeClr val="tx2"/>
                </a:solidFill>
              </a:rPr>
              <a:t>: kumulierte Jahres-</a:t>
            </a:r>
            <a:r>
              <a:rPr lang="de-DE" sz="1200" dirty="0" err="1">
                <a:solidFill>
                  <a:schemeClr val="tx2"/>
                </a:solidFill>
              </a:rPr>
              <a:t>nniederschläge</a:t>
            </a:r>
            <a:r>
              <a:rPr lang="de-DE" sz="1200" dirty="0">
                <a:solidFill>
                  <a:schemeClr val="tx2"/>
                </a:solidFill>
              </a:rPr>
              <a:t>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849FD21-8279-0841-BA48-A2419830074D}"/>
              </a:ext>
            </a:extLst>
          </p:cNvPr>
          <p:cNvSpPr txBox="1"/>
          <p:nvPr/>
        </p:nvSpPr>
        <p:spPr>
          <a:xfrm>
            <a:off x="8130274" y="4938882"/>
            <a:ext cx="36655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5 Beispiel für die Bestimmung der Stationslage anhand der Distanz zu </a:t>
            </a:r>
          </a:p>
          <a:p>
            <a:r>
              <a:rPr lang="de-DE" sz="1200" dirty="0">
                <a:solidFill>
                  <a:schemeClr val="tx2"/>
                </a:solidFill>
              </a:rPr>
              <a:t>umliegenden Hindernissen</a:t>
            </a:r>
          </a:p>
        </p:txBody>
      </p:sp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94D4B419-31A2-DD42-9DCD-989958AF18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60876"/>
              </p:ext>
            </p:extLst>
          </p:nvPr>
        </p:nvGraphicFramePr>
        <p:xfrm>
          <a:off x="4538949" y="1570524"/>
          <a:ext cx="3253001" cy="10109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253001">
                  <a:extLst>
                    <a:ext uri="{9D8B030D-6E8A-4147-A177-3AD203B41FA5}">
                      <a16:colId xmlns:a16="http://schemas.microsoft.com/office/drawing/2014/main" val="279666594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2. Homogenitätsprüfung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Doppelsummenanalyse (Niederschlag)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06BCBCFE-C254-DE44-AF2C-F5C53B81FB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3970201"/>
              </p:ext>
            </p:extLst>
          </p:nvPr>
        </p:nvGraphicFramePr>
        <p:xfrm>
          <a:off x="7895629" y="1576653"/>
          <a:ext cx="3507698" cy="7416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507698">
                  <a:extLst>
                    <a:ext uri="{9D8B030D-6E8A-4147-A177-3AD203B41FA5}">
                      <a16:colId xmlns:a16="http://schemas.microsoft.com/office/drawing/2014/main" val="187200961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de-DE" b="1" dirty="0">
                          <a:solidFill>
                            <a:srgbClr val="00305E"/>
                          </a:solidFill>
                        </a:rPr>
                        <a:t>3. Niederschlagskorrektur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5879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>
                          <a:solidFill>
                            <a:srgbClr val="00305E"/>
                          </a:solidFill>
                        </a:rPr>
                        <a:t>Verfahren nach Richter (1995)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6108071"/>
                  </a:ext>
                </a:extLst>
              </a:tr>
            </a:tbl>
          </a:graphicData>
        </a:graphic>
      </p:graphicFrame>
      <p:sp>
        <p:nvSpPr>
          <p:cNvPr id="20" name="PlaceHolder 2">
            <a:extLst>
              <a:ext uri="{FF2B5EF4-FFF2-40B4-BE49-F238E27FC236}">
                <a16:creationId xmlns:a16="http://schemas.microsoft.com/office/drawing/2014/main" id="{2AF9C3E0-6876-404E-8521-2D7F3211FA17}"/>
              </a:ext>
            </a:extLst>
          </p:cNvPr>
          <p:cNvSpPr txBox="1">
            <a:spLocks/>
          </p:cNvSpPr>
          <p:nvPr/>
        </p:nvSpPr>
        <p:spPr>
          <a:xfrm>
            <a:off x="874800" y="888425"/>
            <a:ext cx="10120034" cy="885292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199"/>
              </a:spcBef>
              <a:buFont typeface="Arial" panose="020B0604020202020204" pitchFamily="34" charset="0"/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Modellaufbau: Meteorologie (Quelle: Open Data Server, DWD)</a:t>
            </a:r>
          </a:p>
        </p:txBody>
      </p:sp>
    </p:spTree>
    <p:extLst>
      <p:ext uri="{BB962C8B-B14F-4D97-AF65-F5344CB8AC3E}">
        <p14:creationId xmlns:p14="http://schemas.microsoft.com/office/powerpoint/2010/main" val="400885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505456"/>
            <a:ext cx="5938984" cy="4199795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D2BB2E9F-C2C3-4093-8F92-8C14EC088674}"/>
              </a:ext>
            </a:extLst>
          </p:cNvPr>
          <p:cNvSpPr txBox="1"/>
          <p:nvPr/>
        </p:nvSpPr>
        <p:spPr>
          <a:xfrm>
            <a:off x="6163559" y="5698233"/>
            <a:ext cx="443466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6 Karte der Bodentypen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FD9D653-25F2-4FC6-A191-84C92F17AE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7E0D6B1-D45B-475E-B521-F9030E0D418F}"/>
              </a:ext>
            </a:extLst>
          </p:cNvPr>
          <p:cNvSpPr txBox="1"/>
          <p:nvPr/>
        </p:nvSpPr>
        <p:spPr>
          <a:xfrm>
            <a:off x="6163559" y="5698233"/>
            <a:ext cx="52887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7 Karte der Landnutzungen nach Untergruppen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10A73D3-7D17-46E6-97B0-91D4F7D4B92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505456"/>
            <a:ext cx="5938984" cy="419979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4B8430B-C7A9-4BC8-AC68-951D96030D7B}"/>
              </a:ext>
            </a:extLst>
          </p:cNvPr>
          <p:cNvSpPr txBox="1"/>
          <p:nvPr/>
        </p:nvSpPr>
        <p:spPr>
          <a:xfrm>
            <a:off x="6163560" y="5698233"/>
            <a:ext cx="43068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dirty="0">
                <a:solidFill>
                  <a:schemeClr val="tx2"/>
                </a:solidFill>
              </a:rPr>
              <a:t>Abb. 3 Karte der Geländehöhe im Einzugsgebiet</a:t>
            </a: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400</TotalTime>
  <Words>2903</Words>
  <Application>Microsoft Macintosh PowerPoint</Application>
  <PresentationFormat>Widescreen</PresentationFormat>
  <Paragraphs>546</Paragraphs>
  <Slides>57</Slides>
  <Notes>2</Notes>
  <HiddenSlides>9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57</vt:i4>
      </vt:variant>
    </vt:vector>
  </HeadingPairs>
  <TitlesOfParts>
    <vt:vector size="68" baseType="lpstr">
      <vt:lpstr>Arial</vt:lpstr>
      <vt:lpstr>Cambria Math</vt:lpstr>
      <vt:lpstr>DejaVu Sans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PowerPoint Presentation</vt:lpstr>
      <vt:lpstr>2. Datengrundlage und -aufbereitung</vt:lpstr>
      <vt:lpstr>2. Datengrundlage und -aufbereitung</vt:lpstr>
      <vt:lpstr>2. Datengrundlage und -aufbereitung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3.2 Modellaufbau &amp; Parametrisierung</vt:lpstr>
      <vt:lpstr>Agenda</vt:lpstr>
      <vt:lpstr>4.1 Parametern Sensitivitätsanalyse und Kalibrierung   Ansicht</vt:lpstr>
      <vt:lpstr>4.1 Parametern Sensitivitätsanalyse und Kalibrierung   Ansicht</vt:lpstr>
      <vt:lpstr>4.1 Parametern Sensitivitätsanalyse und Kalibrierung  Modelllaufstellungen </vt:lpstr>
      <vt:lpstr>4.1 Parametern Sensitivitätsanalyse und Kalibrierung  1. Kalibrierung </vt:lpstr>
      <vt:lpstr>4.1 Parametern Sensitivitätsanalyse und Kalibrierung   1. Kalibrierung Vergleich C1-Simulation mit Beobachtung</vt:lpstr>
      <vt:lpstr>4.1 Parametern Sensitivitätsanalyse und Kalibrierung  Sensitivitätsanalyse </vt:lpstr>
      <vt:lpstr>4.1 Parametern Sensitivitätsanalyse und Kalibrierung   Sensitivitätsanalyse von Bodenparametern</vt:lpstr>
      <vt:lpstr>4.1 Parametern Sensitivitätsanalyse und Kalibrierung  Sensitivitätsindex </vt:lpstr>
      <vt:lpstr>4.1 Parametern Sensitivitätsanalyse und Kalibrierung  Sensitivitätindex </vt:lpstr>
      <vt:lpstr>4.1 Parametern Sensitivitätsanalyse und Kalibrierung Sensitivitätsanalyse von Landnutzparametern  </vt:lpstr>
      <vt:lpstr>4.1 Parametern Sensitivitätsanalyse und Kalibrierung  Sensitivitätsanalyse von Pflantzenparametern </vt:lpstr>
      <vt:lpstr>4.1 Parametern Sensitivitätsanalyse und Kalibrierung  2. Kalibrierung </vt:lpstr>
      <vt:lpstr>4.1 Parametern Sensitivitätsanalyse und Kalibrierung   2. Kalibrierung Vergleich Cx-Simulation mit Beobachtung</vt:lpstr>
      <vt:lpstr>4.1 Parametern Sensitivitätsanalyse und Kalibrierung   Vergleich Cx-Simulation mit Beobachtung im Jahr 2004</vt:lpstr>
      <vt:lpstr>4.1 Parametern Sensitivitätsanalyse und Kalibrierung  Kalibrierte Parametern bei C2 und C3 </vt:lpstr>
      <vt:lpstr>4.1 Parametern Sensitivitätsanalyse und Kalibrierung  Kalibrierte Parametern bei C2 und C3 </vt:lpstr>
      <vt:lpstr>4.2 Validierung Homogenität prüfen</vt:lpstr>
      <vt:lpstr>4.2 Validierung Homogenität prüfen</vt:lpstr>
      <vt:lpstr>4.2 Validierung Vergleich Vx1-Simulation mit Beobachtung</vt:lpstr>
      <vt:lpstr>4.2 Validierung Vergleich Vx2-Simulation mit Beobachtung</vt:lpstr>
      <vt:lpstr>Agenda</vt:lpstr>
      <vt:lpstr>5. Modellanwendung für Klimaszenarien: Motivation</vt:lpstr>
      <vt:lpstr>5. Modellanwendung für Klimaszenarien: Datengrundlage</vt:lpstr>
      <vt:lpstr>5. Modellanwendung für Klimaszenarien: Abfluss (2006 – 2100)</vt:lpstr>
      <vt:lpstr>5. Modellanwendung für Klimaszenarien: Abfluss (2010 – 2100)</vt:lpstr>
      <vt:lpstr>5. Modellanwendung für Klimaszenarien: Wasserhaushalt 1/2</vt:lpstr>
      <vt:lpstr>5. Modellanwendung für Klimaszenarien: Wasserhaushalt 2/2</vt:lpstr>
      <vt:lpstr>5. Modellanwendung für Klimaszenarien: Veränderungen im Jahresgang</vt:lpstr>
      <vt:lpstr>Agenda</vt:lpstr>
      <vt:lpstr>6. Fazit &amp; Ausblick</vt:lpstr>
      <vt:lpstr>Literatur 1/2</vt:lpstr>
      <vt:lpstr>Literatur 2/2</vt:lpstr>
      <vt:lpstr>5. Modellanwendung für Klimaszenarien: Jahresgang</vt:lpstr>
      <vt:lpstr>5. Modellanwendung für Klimaszenarien: Bodenwasserhaushalt</vt:lpstr>
      <vt:lpstr>5. Modellanwendung für Klimaszenarien</vt:lpstr>
      <vt:lpstr>5. Modellanwendung für Klimaszenarien</vt:lpstr>
      <vt:lpstr>5. Modellanwendung für Klimaszenarien: Analyseergebnisse</vt:lpstr>
      <vt:lpstr>6. Unsicherheitsbetrachtung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Microsoft Office User</cp:lastModifiedBy>
  <cp:revision>672</cp:revision>
  <cp:lastPrinted>2022-03-01T08:23:04Z</cp:lastPrinted>
  <dcterms:created xsi:type="dcterms:W3CDTF">2021-02-25T16:35:55Z</dcterms:created>
  <dcterms:modified xsi:type="dcterms:W3CDTF">2022-03-01T11:25:53Z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